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6" r:id="rId4"/>
    <p:sldId id="267" r:id="rId5"/>
    <p:sldId id="268" r:id="rId6"/>
    <p:sldId id="261" r:id="rId7"/>
    <p:sldId id="263" r:id="rId8"/>
    <p:sldId id="269" r:id="rId9"/>
    <p:sldId id="262" r:id="rId10"/>
    <p:sldId id="264" r:id="rId11"/>
    <p:sldId id="265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2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8036C3-94FF-4C35-8C1B-80EE6FF9C293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3475E42-58E4-45AF-9187-6DAC0E0DBF1C}">
      <dgm:prSet custT="1"/>
      <dgm:spPr/>
      <dgm:t>
        <a:bodyPr/>
        <a:lstStyle/>
        <a:p>
          <a:r>
            <a:rPr lang="en-US" sz="1800" b="1" dirty="0"/>
            <a:t>10-year Plan was presented at this time to Help explain some of the following request.  </a:t>
          </a:r>
        </a:p>
      </dgm:t>
    </dgm:pt>
    <dgm:pt modelId="{06DA3DF4-EFAF-4792-A43F-0756853DFBF2}" type="parTrans" cxnId="{D6B4CEDA-E6FF-4DF7-8FA3-0FA7D68AD05D}">
      <dgm:prSet/>
      <dgm:spPr/>
      <dgm:t>
        <a:bodyPr/>
        <a:lstStyle/>
        <a:p>
          <a:endParaRPr lang="en-US"/>
        </a:p>
      </dgm:t>
    </dgm:pt>
    <dgm:pt modelId="{88FA0A8F-9512-4C28-BDFC-C4284EB22805}" type="sibTrans" cxnId="{D6B4CEDA-E6FF-4DF7-8FA3-0FA7D68AD05D}">
      <dgm:prSet/>
      <dgm:spPr/>
      <dgm:t>
        <a:bodyPr/>
        <a:lstStyle/>
        <a:p>
          <a:endParaRPr lang="en-US"/>
        </a:p>
      </dgm:t>
    </dgm:pt>
    <dgm:pt modelId="{BB387EAF-77F0-4325-8860-7A3A4B58BB2A}">
      <dgm:prSet/>
      <dgm:spPr/>
      <dgm:t>
        <a:bodyPr/>
        <a:lstStyle/>
        <a:p>
          <a:r>
            <a:rPr lang="en-US" b="1" dirty="0"/>
            <a:t>Multiple lines items in the Fire Department budget are requested to stay the same as the current budget year, have a slight decrease, or will have minimal increases based on contractual obligations. </a:t>
          </a:r>
        </a:p>
      </dgm:t>
    </dgm:pt>
    <dgm:pt modelId="{BEEA2C86-690A-4D67-8DC6-5C6E034DCDB3}" type="parTrans" cxnId="{D1F094B8-AB60-4B32-B0FE-3198C2B735EC}">
      <dgm:prSet/>
      <dgm:spPr/>
      <dgm:t>
        <a:bodyPr/>
        <a:lstStyle/>
        <a:p>
          <a:endParaRPr lang="en-US"/>
        </a:p>
      </dgm:t>
    </dgm:pt>
    <dgm:pt modelId="{8F1465F3-DE9E-4066-9070-294BA0A99D0B}" type="sibTrans" cxnId="{D1F094B8-AB60-4B32-B0FE-3198C2B735EC}">
      <dgm:prSet/>
      <dgm:spPr/>
      <dgm:t>
        <a:bodyPr/>
        <a:lstStyle/>
        <a:p>
          <a:endParaRPr lang="en-US"/>
        </a:p>
      </dgm:t>
    </dgm:pt>
    <dgm:pt modelId="{C3168DE6-64BA-4E6D-9E2A-57A8A88D9836}">
      <dgm:prSet custT="1"/>
      <dgm:spPr/>
      <dgm:t>
        <a:bodyPr/>
        <a:lstStyle/>
        <a:p>
          <a:r>
            <a:rPr lang="en-US" sz="1600" b="1" dirty="0"/>
            <a:t>Concentrate on the line items with major changes or request.</a:t>
          </a:r>
        </a:p>
      </dgm:t>
    </dgm:pt>
    <dgm:pt modelId="{41030B72-D5A4-4F5A-97D7-D723CC1231B0}" type="parTrans" cxnId="{40817C37-36BE-43F0-8157-287FA6EE772E}">
      <dgm:prSet/>
      <dgm:spPr/>
      <dgm:t>
        <a:bodyPr/>
        <a:lstStyle/>
        <a:p>
          <a:endParaRPr lang="en-US"/>
        </a:p>
      </dgm:t>
    </dgm:pt>
    <dgm:pt modelId="{01203BD1-CED4-4BCB-88B4-F383E78B0514}" type="sibTrans" cxnId="{40817C37-36BE-43F0-8157-287FA6EE772E}">
      <dgm:prSet/>
      <dgm:spPr/>
      <dgm:t>
        <a:bodyPr/>
        <a:lstStyle/>
        <a:p>
          <a:endParaRPr lang="en-US"/>
        </a:p>
      </dgm:t>
    </dgm:pt>
    <dgm:pt modelId="{3B07A24F-E9CD-49FE-B499-89FF90723B8C}">
      <dgm:prSet custT="1"/>
      <dgm:spPr/>
      <dgm:t>
        <a:bodyPr/>
        <a:lstStyle/>
        <a:p>
          <a:r>
            <a:rPr lang="en-US" sz="1600" b="1" dirty="0"/>
            <a:t>Any question about line items not mentioned are welcomed.</a:t>
          </a:r>
        </a:p>
      </dgm:t>
    </dgm:pt>
    <dgm:pt modelId="{D48180D0-2B3E-4912-A5CB-B7B88D4B1284}" type="parTrans" cxnId="{F86B24F9-6A3D-4FC9-BEF5-BB04068ABC0B}">
      <dgm:prSet/>
      <dgm:spPr/>
      <dgm:t>
        <a:bodyPr/>
        <a:lstStyle/>
        <a:p>
          <a:endParaRPr lang="en-US"/>
        </a:p>
      </dgm:t>
    </dgm:pt>
    <dgm:pt modelId="{67F9ECA5-9F33-4409-9F5A-E604DC45E1D1}" type="sibTrans" cxnId="{F86B24F9-6A3D-4FC9-BEF5-BB04068ABC0B}">
      <dgm:prSet/>
      <dgm:spPr/>
      <dgm:t>
        <a:bodyPr/>
        <a:lstStyle/>
        <a:p>
          <a:endParaRPr lang="en-US"/>
        </a:p>
      </dgm:t>
    </dgm:pt>
    <dgm:pt modelId="{AC7827E4-B013-4D44-BE5C-420E8D3E5B0B}" type="pres">
      <dgm:prSet presAssocID="{238036C3-94FF-4C35-8C1B-80EE6FF9C293}" presName="outerComposite" presStyleCnt="0">
        <dgm:presLayoutVars>
          <dgm:chMax val="5"/>
          <dgm:dir/>
          <dgm:resizeHandles val="exact"/>
        </dgm:presLayoutVars>
      </dgm:prSet>
      <dgm:spPr/>
    </dgm:pt>
    <dgm:pt modelId="{B5A15862-4796-432D-84FF-7F34391582AB}" type="pres">
      <dgm:prSet presAssocID="{238036C3-94FF-4C35-8C1B-80EE6FF9C293}" presName="dummyMaxCanvas" presStyleCnt="0">
        <dgm:presLayoutVars/>
      </dgm:prSet>
      <dgm:spPr/>
    </dgm:pt>
    <dgm:pt modelId="{228291B3-0B63-488C-A3AD-DE8AF49E077D}" type="pres">
      <dgm:prSet presAssocID="{238036C3-94FF-4C35-8C1B-80EE6FF9C293}" presName="FourNodes_1" presStyleLbl="node1" presStyleIdx="0" presStyleCnt="4">
        <dgm:presLayoutVars>
          <dgm:bulletEnabled val="1"/>
        </dgm:presLayoutVars>
      </dgm:prSet>
      <dgm:spPr/>
    </dgm:pt>
    <dgm:pt modelId="{6DD20DE0-8C22-4B06-8BFD-108A9BDED108}" type="pres">
      <dgm:prSet presAssocID="{238036C3-94FF-4C35-8C1B-80EE6FF9C293}" presName="FourNodes_2" presStyleLbl="node1" presStyleIdx="1" presStyleCnt="4">
        <dgm:presLayoutVars>
          <dgm:bulletEnabled val="1"/>
        </dgm:presLayoutVars>
      </dgm:prSet>
      <dgm:spPr/>
    </dgm:pt>
    <dgm:pt modelId="{F2BF263F-198E-432C-A2EC-554582189858}" type="pres">
      <dgm:prSet presAssocID="{238036C3-94FF-4C35-8C1B-80EE6FF9C293}" presName="FourNodes_3" presStyleLbl="node1" presStyleIdx="2" presStyleCnt="4" custScaleX="100156">
        <dgm:presLayoutVars>
          <dgm:bulletEnabled val="1"/>
        </dgm:presLayoutVars>
      </dgm:prSet>
      <dgm:spPr/>
    </dgm:pt>
    <dgm:pt modelId="{F91FF170-7628-40B9-B1E5-3978D93901C6}" type="pres">
      <dgm:prSet presAssocID="{238036C3-94FF-4C35-8C1B-80EE6FF9C293}" presName="FourNodes_4" presStyleLbl="node1" presStyleIdx="3" presStyleCnt="4">
        <dgm:presLayoutVars>
          <dgm:bulletEnabled val="1"/>
        </dgm:presLayoutVars>
      </dgm:prSet>
      <dgm:spPr/>
    </dgm:pt>
    <dgm:pt modelId="{4DA28177-0ACD-4514-8E22-B3628B9014A2}" type="pres">
      <dgm:prSet presAssocID="{238036C3-94FF-4C35-8C1B-80EE6FF9C293}" presName="FourConn_1-2" presStyleLbl="fgAccFollowNode1" presStyleIdx="0" presStyleCnt="3">
        <dgm:presLayoutVars>
          <dgm:bulletEnabled val="1"/>
        </dgm:presLayoutVars>
      </dgm:prSet>
      <dgm:spPr/>
    </dgm:pt>
    <dgm:pt modelId="{C6BC63EE-D303-46C5-9F77-5447EB3017D1}" type="pres">
      <dgm:prSet presAssocID="{238036C3-94FF-4C35-8C1B-80EE6FF9C293}" presName="FourConn_2-3" presStyleLbl="fgAccFollowNode1" presStyleIdx="1" presStyleCnt="3">
        <dgm:presLayoutVars>
          <dgm:bulletEnabled val="1"/>
        </dgm:presLayoutVars>
      </dgm:prSet>
      <dgm:spPr/>
    </dgm:pt>
    <dgm:pt modelId="{FD5AE898-5C5C-45C6-90D1-5335A20C1465}" type="pres">
      <dgm:prSet presAssocID="{238036C3-94FF-4C35-8C1B-80EE6FF9C293}" presName="FourConn_3-4" presStyleLbl="fgAccFollowNode1" presStyleIdx="2" presStyleCnt="3">
        <dgm:presLayoutVars>
          <dgm:bulletEnabled val="1"/>
        </dgm:presLayoutVars>
      </dgm:prSet>
      <dgm:spPr/>
    </dgm:pt>
    <dgm:pt modelId="{F095A413-D5F4-474F-BAFA-A4AAC030A384}" type="pres">
      <dgm:prSet presAssocID="{238036C3-94FF-4C35-8C1B-80EE6FF9C293}" presName="FourNodes_1_text" presStyleLbl="node1" presStyleIdx="3" presStyleCnt="4">
        <dgm:presLayoutVars>
          <dgm:bulletEnabled val="1"/>
        </dgm:presLayoutVars>
      </dgm:prSet>
      <dgm:spPr/>
    </dgm:pt>
    <dgm:pt modelId="{8A2B3439-4366-4124-9E27-2456FCD0AA9A}" type="pres">
      <dgm:prSet presAssocID="{238036C3-94FF-4C35-8C1B-80EE6FF9C293}" presName="FourNodes_2_text" presStyleLbl="node1" presStyleIdx="3" presStyleCnt="4">
        <dgm:presLayoutVars>
          <dgm:bulletEnabled val="1"/>
        </dgm:presLayoutVars>
      </dgm:prSet>
      <dgm:spPr/>
    </dgm:pt>
    <dgm:pt modelId="{19DF45D6-A688-4F4F-8AE4-C94850637786}" type="pres">
      <dgm:prSet presAssocID="{238036C3-94FF-4C35-8C1B-80EE6FF9C293}" presName="FourNodes_3_text" presStyleLbl="node1" presStyleIdx="3" presStyleCnt="4">
        <dgm:presLayoutVars>
          <dgm:bulletEnabled val="1"/>
        </dgm:presLayoutVars>
      </dgm:prSet>
      <dgm:spPr/>
    </dgm:pt>
    <dgm:pt modelId="{A062D552-9F39-4698-8DA1-EBD4E3D2C840}" type="pres">
      <dgm:prSet presAssocID="{238036C3-94FF-4C35-8C1B-80EE6FF9C293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9585BF07-5593-4DE8-A46C-B9F3E43F8F30}" type="presOf" srcId="{C3168DE6-64BA-4E6D-9E2A-57A8A88D9836}" destId="{19DF45D6-A688-4F4F-8AE4-C94850637786}" srcOrd="1" destOrd="0" presId="urn:microsoft.com/office/officeart/2005/8/layout/vProcess5"/>
    <dgm:cxn modelId="{2E30990E-84A4-46E4-A8FD-260DE9149305}" type="presOf" srcId="{8F1465F3-DE9E-4066-9070-294BA0A99D0B}" destId="{C6BC63EE-D303-46C5-9F77-5447EB3017D1}" srcOrd="0" destOrd="0" presId="urn:microsoft.com/office/officeart/2005/8/layout/vProcess5"/>
    <dgm:cxn modelId="{4A8C9424-C43E-4E8A-9629-36C1D6255427}" type="presOf" srcId="{E3475E42-58E4-45AF-9187-6DAC0E0DBF1C}" destId="{F095A413-D5F4-474F-BAFA-A4AAC030A384}" srcOrd="1" destOrd="0" presId="urn:microsoft.com/office/officeart/2005/8/layout/vProcess5"/>
    <dgm:cxn modelId="{40817C37-36BE-43F0-8157-287FA6EE772E}" srcId="{238036C3-94FF-4C35-8C1B-80EE6FF9C293}" destId="{C3168DE6-64BA-4E6D-9E2A-57A8A88D9836}" srcOrd="2" destOrd="0" parTransId="{41030B72-D5A4-4F5A-97D7-D723CC1231B0}" sibTransId="{01203BD1-CED4-4BCB-88B4-F383E78B0514}"/>
    <dgm:cxn modelId="{0241BE88-2A61-452A-8409-9832D286B417}" type="presOf" srcId="{01203BD1-CED4-4BCB-88B4-F383E78B0514}" destId="{FD5AE898-5C5C-45C6-90D1-5335A20C1465}" srcOrd="0" destOrd="0" presId="urn:microsoft.com/office/officeart/2005/8/layout/vProcess5"/>
    <dgm:cxn modelId="{7004FB90-4F86-49EE-A0ED-EDFB2EEF821F}" type="presOf" srcId="{88FA0A8F-9512-4C28-BDFC-C4284EB22805}" destId="{4DA28177-0ACD-4514-8E22-B3628B9014A2}" srcOrd="0" destOrd="0" presId="urn:microsoft.com/office/officeart/2005/8/layout/vProcess5"/>
    <dgm:cxn modelId="{09154F94-4E36-412E-957B-C26F061025D6}" type="presOf" srcId="{E3475E42-58E4-45AF-9187-6DAC0E0DBF1C}" destId="{228291B3-0B63-488C-A3AD-DE8AF49E077D}" srcOrd="0" destOrd="0" presId="urn:microsoft.com/office/officeart/2005/8/layout/vProcess5"/>
    <dgm:cxn modelId="{0859C895-8590-4C79-B415-CF9239D52044}" type="presOf" srcId="{238036C3-94FF-4C35-8C1B-80EE6FF9C293}" destId="{AC7827E4-B013-4D44-BE5C-420E8D3E5B0B}" srcOrd="0" destOrd="0" presId="urn:microsoft.com/office/officeart/2005/8/layout/vProcess5"/>
    <dgm:cxn modelId="{F9E7EEA3-0682-48D6-918B-C1B525038055}" type="presOf" srcId="{BB387EAF-77F0-4325-8860-7A3A4B58BB2A}" destId="{8A2B3439-4366-4124-9E27-2456FCD0AA9A}" srcOrd="1" destOrd="0" presId="urn:microsoft.com/office/officeart/2005/8/layout/vProcess5"/>
    <dgm:cxn modelId="{33BEBAA7-E947-4FA6-8D6A-A4A3F2703168}" type="presOf" srcId="{3B07A24F-E9CD-49FE-B499-89FF90723B8C}" destId="{F91FF170-7628-40B9-B1E5-3978D93901C6}" srcOrd="0" destOrd="0" presId="urn:microsoft.com/office/officeart/2005/8/layout/vProcess5"/>
    <dgm:cxn modelId="{BCF82DB4-3EBF-41E8-834A-EAAC60A6FBFD}" type="presOf" srcId="{BB387EAF-77F0-4325-8860-7A3A4B58BB2A}" destId="{6DD20DE0-8C22-4B06-8BFD-108A9BDED108}" srcOrd="0" destOrd="0" presId="urn:microsoft.com/office/officeart/2005/8/layout/vProcess5"/>
    <dgm:cxn modelId="{2DF2E9B7-25D9-48EE-A326-9BAC6305B1D5}" type="presOf" srcId="{C3168DE6-64BA-4E6D-9E2A-57A8A88D9836}" destId="{F2BF263F-198E-432C-A2EC-554582189858}" srcOrd="0" destOrd="0" presId="urn:microsoft.com/office/officeart/2005/8/layout/vProcess5"/>
    <dgm:cxn modelId="{D1F094B8-AB60-4B32-B0FE-3198C2B735EC}" srcId="{238036C3-94FF-4C35-8C1B-80EE6FF9C293}" destId="{BB387EAF-77F0-4325-8860-7A3A4B58BB2A}" srcOrd="1" destOrd="0" parTransId="{BEEA2C86-690A-4D67-8DC6-5C6E034DCDB3}" sibTransId="{8F1465F3-DE9E-4066-9070-294BA0A99D0B}"/>
    <dgm:cxn modelId="{D6B4CEDA-E6FF-4DF7-8FA3-0FA7D68AD05D}" srcId="{238036C3-94FF-4C35-8C1B-80EE6FF9C293}" destId="{E3475E42-58E4-45AF-9187-6DAC0E0DBF1C}" srcOrd="0" destOrd="0" parTransId="{06DA3DF4-EFAF-4792-A43F-0756853DFBF2}" sibTransId="{88FA0A8F-9512-4C28-BDFC-C4284EB22805}"/>
    <dgm:cxn modelId="{1724ADF6-6737-4D69-B07D-62CF0C8C8306}" type="presOf" srcId="{3B07A24F-E9CD-49FE-B499-89FF90723B8C}" destId="{A062D552-9F39-4698-8DA1-EBD4E3D2C840}" srcOrd="1" destOrd="0" presId="urn:microsoft.com/office/officeart/2005/8/layout/vProcess5"/>
    <dgm:cxn modelId="{F86B24F9-6A3D-4FC9-BEF5-BB04068ABC0B}" srcId="{238036C3-94FF-4C35-8C1B-80EE6FF9C293}" destId="{3B07A24F-E9CD-49FE-B499-89FF90723B8C}" srcOrd="3" destOrd="0" parTransId="{D48180D0-2B3E-4912-A5CB-B7B88D4B1284}" sibTransId="{67F9ECA5-9F33-4409-9F5A-E604DC45E1D1}"/>
    <dgm:cxn modelId="{CF06A6E7-56EF-48CF-99F3-074693025A1C}" type="presParOf" srcId="{AC7827E4-B013-4D44-BE5C-420E8D3E5B0B}" destId="{B5A15862-4796-432D-84FF-7F34391582AB}" srcOrd="0" destOrd="0" presId="urn:microsoft.com/office/officeart/2005/8/layout/vProcess5"/>
    <dgm:cxn modelId="{CD3DB5EF-4992-4480-B12B-060B70F12DE7}" type="presParOf" srcId="{AC7827E4-B013-4D44-BE5C-420E8D3E5B0B}" destId="{228291B3-0B63-488C-A3AD-DE8AF49E077D}" srcOrd="1" destOrd="0" presId="urn:microsoft.com/office/officeart/2005/8/layout/vProcess5"/>
    <dgm:cxn modelId="{D1AB31B6-FBD4-4C47-9F20-A6AE1995ADA7}" type="presParOf" srcId="{AC7827E4-B013-4D44-BE5C-420E8D3E5B0B}" destId="{6DD20DE0-8C22-4B06-8BFD-108A9BDED108}" srcOrd="2" destOrd="0" presId="urn:microsoft.com/office/officeart/2005/8/layout/vProcess5"/>
    <dgm:cxn modelId="{68FC902F-022C-4501-BD31-13CCF5044526}" type="presParOf" srcId="{AC7827E4-B013-4D44-BE5C-420E8D3E5B0B}" destId="{F2BF263F-198E-432C-A2EC-554582189858}" srcOrd="3" destOrd="0" presId="urn:microsoft.com/office/officeart/2005/8/layout/vProcess5"/>
    <dgm:cxn modelId="{65F1733A-CF0A-41C9-84D4-2893DD74B1EC}" type="presParOf" srcId="{AC7827E4-B013-4D44-BE5C-420E8D3E5B0B}" destId="{F91FF170-7628-40B9-B1E5-3978D93901C6}" srcOrd="4" destOrd="0" presId="urn:microsoft.com/office/officeart/2005/8/layout/vProcess5"/>
    <dgm:cxn modelId="{C54C17CC-15A9-4EF1-B649-AD77F73FAECD}" type="presParOf" srcId="{AC7827E4-B013-4D44-BE5C-420E8D3E5B0B}" destId="{4DA28177-0ACD-4514-8E22-B3628B9014A2}" srcOrd="5" destOrd="0" presId="urn:microsoft.com/office/officeart/2005/8/layout/vProcess5"/>
    <dgm:cxn modelId="{3379A756-5E84-4505-962D-049D0AA7EF21}" type="presParOf" srcId="{AC7827E4-B013-4D44-BE5C-420E8D3E5B0B}" destId="{C6BC63EE-D303-46C5-9F77-5447EB3017D1}" srcOrd="6" destOrd="0" presId="urn:microsoft.com/office/officeart/2005/8/layout/vProcess5"/>
    <dgm:cxn modelId="{D57736B1-8CBF-4C30-8486-384AA77A00B9}" type="presParOf" srcId="{AC7827E4-B013-4D44-BE5C-420E8D3E5B0B}" destId="{FD5AE898-5C5C-45C6-90D1-5335A20C1465}" srcOrd="7" destOrd="0" presId="urn:microsoft.com/office/officeart/2005/8/layout/vProcess5"/>
    <dgm:cxn modelId="{F1787125-7FAD-4C06-BFBB-6D0380724AFB}" type="presParOf" srcId="{AC7827E4-B013-4D44-BE5C-420E8D3E5B0B}" destId="{F095A413-D5F4-474F-BAFA-A4AAC030A384}" srcOrd="8" destOrd="0" presId="urn:microsoft.com/office/officeart/2005/8/layout/vProcess5"/>
    <dgm:cxn modelId="{454DA901-41F2-4FE5-BAF1-3499580485BA}" type="presParOf" srcId="{AC7827E4-B013-4D44-BE5C-420E8D3E5B0B}" destId="{8A2B3439-4366-4124-9E27-2456FCD0AA9A}" srcOrd="9" destOrd="0" presId="urn:microsoft.com/office/officeart/2005/8/layout/vProcess5"/>
    <dgm:cxn modelId="{4B3D4E1D-BC45-487B-9DDD-E37020C20B5D}" type="presParOf" srcId="{AC7827E4-B013-4D44-BE5C-420E8D3E5B0B}" destId="{19DF45D6-A688-4F4F-8AE4-C94850637786}" srcOrd="10" destOrd="0" presId="urn:microsoft.com/office/officeart/2005/8/layout/vProcess5"/>
    <dgm:cxn modelId="{7984D20B-7C35-45F8-9774-E80E72680D3D}" type="presParOf" srcId="{AC7827E4-B013-4D44-BE5C-420E8D3E5B0B}" destId="{A062D552-9F39-4698-8DA1-EBD4E3D2C84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13C633-07E2-4150-B565-13B05760CDB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5FD44B-394A-4C8F-9309-08CCC0433231}">
      <dgm:prSet/>
      <dgm:spPr/>
      <dgm:t>
        <a:bodyPr/>
        <a:lstStyle/>
        <a:p>
          <a:r>
            <a:rPr lang="en-US" dirty="0"/>
            <a:t>Technology</a:t>
          </a:r>
        </a:p>
      </dgm:t>
    </dgm:pt>
    <dgm:pt modelId="{814B5323-0D1D-4D95-B5BE-41D855BCBDB8}" type="parTrans" cxnId="{6058D351-C674-4121-9157-E091FBBC2B8B}">
      <dgm:prSet/>
      <dgm:spPr/>
      <dgm:t>
        <a:bodyPr/>
        <a:lstStyle/>
        <a:p>
          <a:endParaRPr lang="en-US"/>
        </a:p>
      </dgm:t>
    </dgm:pt>
    <dgm:pt modelId="{11A8DB71-A078-4F9E-A5D9-8A885481E2A3}" type="sibTrans" cxnId="{6058D351-C674-4121-9157-E091FBBC2B8B}">
      <dgm:prSet/>
      <dgm:spPr/>
      <dgm:t>
        <a:bodyPr/>
        <a:lstStyle/>
        <a:p>
          <a:endParaRPr lang="en-US"/>
        </a:p>
      </dgm:t>
    </dgm:pt>
    <dgm:pt modelId="{0E77C847-9E46-4A43-B9FE-82921CA30C1E}">
      <dgm:prSet/>
      <dgm:spPr/>
      <dgm:t>
        <a:bodyPr/>
        <a:lstStyle/>
        <a:p>
          <a:r>
            <a:rPr lang="en-US" b="1" dirty="0"/>
            <a:t>Frontline Apparatus – iPads</a:t>
          </a:r>
        </a:p>
      </dgm:t>
    </dgm:pt>
    <dgm:pt modelId="{24C7AD1D-E0BE-4D49-9E85-BCA7B649A3A5}" type="parTrans" cxnId="{D482A5F5-236D-45F9-B295-93BBF1790C22}">
      <dgm:prSet/>
      <dgm:spPr/>
      <dgm:t>
        <a:bodyPr/>
        <a:lstStyle/>
        <a:p>
          <a:endParaRPr lang="en-US"/>
        </a:p>
      </dgm:t>
    </dgm:pt>
    <dgm:pt modelId="{515BCC98-BA15-4D82-88C3-6C69F16C0977}" type="sibTrans" cxnId="{D482A5F5-236D-45F9-B295-93BBF1790C22}">
      <dgm:prSet/>
      <dgm:spPr/>
      <dgm:t>
        <a:bodyPr/>
        <a:lstStyle/>
        <a:p>
          <a:endParaRPr lang="en-US"/>
        </a:p>
      </dgm:t>
    </dgm:pt>
    <dgm:pt modelId="{E7EC1F28-090C-465F-BA9A-CCD68B2AFA19}">
      <dgm:prSet/>
      <dgm:spPr/>
      <dgm:t>
        <a:bodyPr/>
        <a:lstStyle/>
        <a:p>
          <a:r>
            <a:rPr lang="en-US" b="1" dirty="0"/>
            <a:t>Replacement Station Computer</a:t>
          </a:r>
        </a:p>
      </dgm:t>
    </dgm:pt>
    <dgm:pt modelId="{E7BEE6F0-2B5E-4F28-935B-8FCF04DA0B3B}" type="parTrans" cxnId="{6EEA4336-B131-442A-AB7D-9A5D164C4891}">
      <dgm:prSet/>
      <dgm:spPr/>
      <dgm:t>
        <a:bodyPr/>
        <a:lstStyle/>
        <a:p>
          <a:endParaRPr lang="en-US"/>
        </a:p>
      </dgm:t>
    </dgm:pt>
    <dgm:pt modelId="{F595E75C-930A-4887-AF78-DA0F6254AD8F}" type="sibTrans" cxnId="{6EEA4336-B131-442A-AB7D-9A5D164C4891}">
      <dgm:prSet/>
      <dgm:spPr/>
      <dgm:t>
        <a:bodyPr/>
        <a:lstStyle/>
        <a:p>
          <a:endParaRPr lang="en-US"/>
        </a:p>
      </dgm:t>
    </dgm:pt>
    <dgm:pt modelId="{48365543-DF33-4C7E-BF46-DF36BE6F6EFF}">
      <dgm:prSet/>
      <dgm:spPr/>
      <dgm:t>
        <a:bodyPr/>
        <a:lstStyle/>
        <a:p>
          <a:r>
            <a:rPr lang="en-US" dirty="0"/>
            <a:t>Price Increases</a:t>
          </a:r>
        </a:p>
      </dgm:t>
    </dgm:pt>
    <dgm:pt modelId="{0C35C3E9-BFA1-4CBD-9209-3B142C1B9894}" type="parTrans" cxnId="{13CA0F72-28B9-4DF3-8468-5F7F83290159}">
      <dgm:prSet/>
      <dgm:spPr/>
      <dgm:t>
        <a:bodyPr/>
        <a:lstStyle/>
        <a:p>
          <a:endParaRPr lang="en-US"/>
        </a:p>
      </dgm:t>
    </dgm:pt>
    <dgm:pt modelId="{4FF18A5C-2F6F-4820-942F-9D68584787AD}" type="sibTrans" cxnId="{13CA0F72-28B9-4DF3-8468-5F7F83290159}">
      <dgm:prSet/>
      <dgm:spPr/>
      <dgm:t>
        <a:bodyPr/>
        <a:lstStyle/>
        <a:p>
          <a:endParaRPr lang="en-US"/>
        </a:p>
      </dgm:t>
    </dgm:pt>
    <dgm:pt modelId="{6B6B8003-D7C2-4452-BD0E-402BCB8C2550}">
      <dgm:prSet/>
      <dgm:spPr/>
      <dgm:t>
        <a:bodyPr/>
        <a:lstStyle/>
        <a:p>
          <a:r>
            <a:rPr lang="en-US" b="1" dirty="0"/>
            <a:t>Pyrotechnics – July 4</a:t>
          </a:r>
          <a:r>
            <a:rPr lang="en-US" b="1" baseline="30000" dirty="0"/>
            <a:t>th</a:t>
          </a:r>
          <a:endParaRPr lang="en-US" b="1" dirty="0"/>
        </a:p>
      </dgm:t>
    </dgm:pt>
    <dgm:pt modelId="{977A0702-4A9E-477A-86C6-D762BC716863}" type="parTrans" cxnId="{93F590AF-A06D-4BBF-9821-1673DE82B13E}">
      <dgm:prSet/>
      <dgm:spPr/>
      <dgm:t>
        <a:bodyPr/>
        <a:lstStyle/>
        <a:p>
          <a:endParaRPr lang="en-US"/>
        </a:p>
      </dgm:t>
    </dgm:pt>
    <dgm:pt modelId="{D75F38CF-5E21-4D09-BAE1-0D1F1217ADA4}" type="sibTrans" cxnId="{93F590AF-A06D-4BBF-9821-1673DE82B13E}">
      <dgm:prSet/>
      <dgm:spPr/>
      <dgm:t>
        <a:bodyPr/>
        <a:lstStyle/>
        <a:p>
          <a:endParaRPr lang="en-US"/>
        </a:p>
      </dgm:t>
    </dgm:pt>
    <dgm:pt modelId="{9C4C42E3-0FB5-4FC7-B9C3-9C436DD30E1E}">
      <dgm:prSet/>
      <dgm:spPr/>
      <dgm:t>
        <a:bodyPr/>
        <a:lstStyle/>
        <a:p>
          <a:r>
            <a:rPr lang="en-US" b="1" dirty="0"/>
            <a:t>Firefighting Foam</a:t>
          </a:r>
        </a:p>
      </dgm:t>
    </dgm:pt>
    <dgm:pt modelId="{E5A8F359-E5E8-4443-8565-C820F1ED2B9F}" type="parTrans" cxnId="{6DFCC66B-D3BB-454E-95B7-3A69A0F3193D}">
      <dgm:prSet/>
      <dgm:spPr/>
      <dgm:t>
        <a:bodyPr/>
        <a:lstStyle/>
        <a:p>
          <a:endParaRPr lang="en-US"/>
        </a:p>
      </dgm:t>
    </dgm:pt>
    <dgm:pt modelId="{9DE1F8A2-B0D0-4381-99F2-B3C92F6605D1}" type="sibTrans" cxnId="{6DFCC66B-D3BB-454E-95B7-3A69A0F3193D}">
      <dgm:prSet/>
      <dgm:spPr/>
      <dgm:t>
        <a:bodyPr/>
        <a:lstStyle/>
        <a:p>
          <a:endParaRPr lang="en-US"/>
        </a:p>
      </dgm:t>
    </dgm:pt>
    <dgm:pt modelId="{DAE6F6A5-FFC6-4F3F-8142-4A29DED27261}">
      <dgm:prSet/>
      <dgm:spPr/>
      <dgm:t>
        <a:bodyPr/>
        <a:lstStyle/>
        <a:p>
          <a:r>
            <a:rPr lang="en-US"/>
            <a:t>Personnel Physicals</a:t>
          </a:r>
        </a:p>
      </dgm:t>
    </dgm:pt>
    <dgm:pt modelId="{48FEC24F-430C-436A-869E-040A400ECE30}" type="parTrans" cxnId="{480EB3AD-37FD-4F43-BB4D-4497FCB6B11E}">
      <dgm:prSet/>
      <dgm:spPr/>
      <dgm:t>
        <a:bodyPr/>
        <a:lstStyle/>
        <a:p>
          <a:endParaRPr lang="en-US"/>
        </a:p>
      </dgm:t>
    </dgm:pt>
    <dgm:pt modelId="{2F59521B-563D-4D62-BDB6-AD9A6D228C76}" type="sibTrans" cxnId="{480EB3AD-37FD-4F43-BB4D-4497FCB6B11E}">
      <dgm:prSet/>
      <dgm:spPr/>
      <dgm:t>
        <a:bodyPr/>
        <a:lstStyle/>
        <a:p>
          <a:endParaRPr lang="en-US"/>
        </a:p>
      </dgm:t>
    </dgm:pt>
    <dgm:pt modelId="{77F0DC9A-7EF0-484F-8707-44B65CC9DFB9}" type="pres">
      <dgm:prSet presAssocID="{5613C633-07E2-4150-B565-13B05760CDB0}" presName="Name0" presStyleCnt="0">
        <dgm:presLayoutVars>
          <dgm:dir/>
          <dgm:animLvl val="lvl"/>
          <dgm:resizeHandles val="exact"/>
        </dgm:presLayoutVars>
      </dgm:prSet>
      <dgm:spPr/>
    </dgm:pt>
    <dgm:pt modelId="{544ADD3D-8285-4F06-9643-449200682B3D}" type="pres">
      <dgm:prSet presAssocID="{DD5FD44B-394A-4C8F-9309-08CCC0433231}" presName="linNode" presStyleCnt="0"/>
      <dgm:spPr/>
    </dgm:pt>
    <dgm:pt modelId="{D390C3C3-70B2-402B-80A5-DEEEE0CDD7AA}" type="pres">
      <dgm:prSet presAssocID="{DD5FD44B-394A-4C8F-9309-08CCC0433231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24727A37-5874-47A1-BB13-021DBE3D93D4}" type="pres">
      <dgm:prSet presAssocID="{DD5FD44B-394A-4C8F-9309-08CCC0433231}" presName="descendantText" presStyleLbl="alignAccFollowNode1" presStyleIdx="0" presStyleCnt="2">
        <dgm:presLayoutVars>
          <dgm:bulletEnabled val="1"/>
        </dgm:presLayoutVars>
      </dgm:prSet>
      <dgm:spPr/>
    </dgm:pt>
    <dgm:pt modelId="{B9D3A78F-86FA-429E-A5AA-0EEC6DF9D214}" type="pres">
      <dgm:prSet presAssocID="{11A8DB71-A078-4F9E-A5D9-8A885481E2A3}" presName="sp" presStyleCnt="0"/>
      <dgm:spPr/>
    </dgm:pt>
    <dgm:pt modelId="{071EF094-288E-4415-8534-9CC92AAC612C}" type="pres">
      <dgm:prSet presAssocID="{48365543-DF33-4C7E-BF46-DF36BE6F6EFF}" presName="linNode" presStyleCnt="0"/>
      <dgm:spPr/>
    </dgm:pt>
    <dgm:pt modelId="{99ED4A95-F5FC-48B4-B903-144DEF47777F}" type="pres">
      <dgm:prSet presAssocID="{48365543-DF33-4C7E-BF46-DF36BE6F6EFF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569EE547-774E-4359-A374-11C230886DB4}" type="pres">
      <dgm:prSet presAssocID="{48365543-DF33-4C7E-BF46-DF36BE6F6EFF}" presName="descendantText" presStyleLbl="alignAccFollowNode1" presStyleIdx="1" presStyleCnt="2">
        <dgm:presLayoutVars>
          <dgm:bulletEnabled val="1"/>
        </dgm:presLayoutVars>
      </dgm:prSet>
      <dgm:spPr/>
    </dgm:pt>
    <dgm:pt modelId="{AA2582FA-71E6-4109-80BA-AAEB5939AFF0}" type="pres">
      <dgm:prSet presAssocID="{4FF18A5C-2F6F-4820-942F-9D68584787AD}" presName="sp" presStyleCnt="0"/>
      <dgm:spPr/>
    </dgm:pt>
    <dgm:pt modelId="{EE8EE5AD-5414-43C3-8A0D-B931863CCE88}" type="pres">
      <dgm:prSet presAssocID="{DAE6F6A5-FFC6-4F3F-8142-4A29DED27261}" presName="linNode" presStyleCnt="0"/>
      <dgm:spPr/>
    </dgm:pt>
    <dgm:pt modelId="{92433A48-8197-4655-B4D3-F22127811EF4}" type="pres">
      <dgm:prSet presAssocID="{DAE6F6A5-FFC6-4F3F-8142-4A29DED27261}" presName="parentText" presStyleLbl="node1" presStyleIdx="2" presStyleCnt="3" custScaleX="277778">
        <dgm:presLayoutVars>
          <dgm:chMax val="1"/>
          <dgm:bulletEnabled val="1"/>
        </dgm:presLayoutVars>
      </dgm:prSet>
      <dgm:spPr/>
    </dgm:pt>
  </dgm:ptLst>
  <dgm:cxnLst>
    <dgm:cxn modelId="{6EEA4336-B131-442A-AB7D-9A5D164C4891}" srcId="{DD5FD44B-394A-4C8F-9309-08CCC0433231}" destId="{E7EC1F28-090C-465F-BA9A-CCD68B2AFA19}" srcOrd="1" destOrd="0" parTransId="{E7BEE6F0-2B5E-4F28-935B-8FCF04DA0B3B}" sibTransId="{F595E75C-930A-4887-AF78-DA0F6254AD8F}"/>
    <dgm:cxn modelId="{466DD25D-E2D2-4CB2-B60D-1E4232D443FF}" type="presOf" srcId="{E7EC1F28-090C-465F-BA9A-CCD68B2AFA19}" destId="{24727A37-5874-47A1-BB13-021DBE3D93D4}" srcOrd="0" destOrd="1" presId="urn:microsoft.com/office/officeart/2005/8/layout/vList5"/>
    <dgm:cxn modelId="{6DFCC66B-D3BB-454E-95B7-3A69A0F3193D}" srcId="{48365543-DF33-4C7E-BF46-DF36BE6F6EFF}" destId="{9C4C42E3-0FB5-4FC7-B9C3-9C436DD30E1E}" srcOrd="1" destOrd="0" parTransId="{E5A8F359-E5E8-4443-8565-C820F1ED2B9F}" sibTransId="{9DE1F8A2-B0D0-4381-99F2-B3C92F6605D1}"/>
    <dgm:cxn modelId="{6058D351-C674-4121-9157-E091FBBC2B8B}" srcId="{5613C633-07E2-4150-B565-13B05760CDB0}" destId="{DD5FD44B-394A-4C8F-9309-08CCC0433231}" srcOrd="0" destOrd="0" parTransId="{814B5323-0D1D-4D95-B5BE-41D855BCBDB8}" sibTransId="{11A8DB71-A078-4F9E-A5D9-8A885481E2A3}"/>
    <dgm:cxn modelId="{13CA0F72-28B9-4DF3-8468-5F7F83290159}" srcId="{5613C633-07E2-4150-B565-13B05760CDB0}" destId="{48365543-DF33-4C7E-BF46-DF36BE6F6EFF}" srcOrd="1" destOrd="0" parTransId="{0C35C3E9-BFA1-4CBD-9209-3B142C1B9894}" sibTransId="{4FF18A5C-2F6F-4820-942F-9D68584787AD}"/>
    <dgm:cxn modelId="{10FF2073-C6D0-4DDE-B0A8-1EDB7ACC62A4}" type="presOf" srcId="{9C4C42E3-0FB5-4FC7-B9C3-9C436DD30E1E}" destId="{569EE547-774E-4359-A374-11C230886DB4}" srcOrd="0" destOrd="1" presId="urn:microsoft.com/office/officeart/2005/8/layout/vList5"/>
    <dgm:cxn modelId="{2D59D783-457F-4943-AF3A-73A6AC3BDDB0}" type="presOf" srcId="{6B6B8003-D7C2-4452-BD0E-402BCB8C2550}" destId="{569EE547-774E-4359-A374-11C230886DB4}" srcOrd="0" destOrd="0" presId="urn:microsoft.com/office/officeart/2005/8/layout/vList5"/>
    <dgm:cxn modelId="{A6F32792-377C-4552-A1D8-E7910D1EB218}" type="presOf" srcId="{0E77C847-9E46-4A43-B9FE-82921CA30C1E}" destId="{24727A37-5874-47A1-BB13-021DBE3D93D4}" srcOrd="0" destOrd="0" presId="urn:microsoft.com/office/officeart/2005/8/layout/vList5"/>
    <dgm:cxn modelId="{FFCA3094-5564-40A6-8332-87C9DEFC14FB}" type="presOf" srcId="{DD5FD44B-394A-4C8F-9309-08CCC0433231}" destId="{D390C3C3-70B2-402B-80A5-DEEEE0CDD7AA}" srcOrd="0" destOrd="0" presId="urn:microsoft.com/office/officeart/2005/8/layout/vList5"/>
    <dgm:cxn modelId="{480EB3AD-37FD-4F43-BB4D-4497FCB6B11E}" srcId="{5613C633-07E2-4150-B565-13B05760CDB0}" destId="{DAE6F6A5-FFC6-4F3F-8142-4A29DED27261}" srcOrd="2" destOrd="0" parTransId="{48FEC24F-430C-436A-869E-040A400ECE30}" sibTransId="{2F59521B-563D-4D62-BDB6-AD9A6D228C76}"/>
    <dgm:cxn modelId="{93F590AF-A06D-4BBF-9821-1673DE82B13E}" srcId="{48365543-DF33-4C7E-BF46-DF36BE6F6EFF}" destId="{6B6B8003-D7C2-4452-BD0E-402BCB8C2550}" srcOrd="0" destOrd="0" parTransId="{977A0702-4A9E-477A-86C6-D762BC716863}" sibTransId="{D75F38CF-5E21-4D09-BAE1-0D1F1217ADA4}"/>
    <dgm:cxn modelId="{7FC8CBD6-066E-48A4-988F-B309AE9C6E76}" type="presOf" srcId="{48365543-DF33-4C7E-BF46-DF36BE6F6EFF}" destId="{99ED4A95-F5FC-48B4-B903-144DEF47777F}" srcOrd="0" destOrd="0" presId="urn:microsoft.com/office/officeart/2005/8/layout/vList5"/>
    <dgm:cxn modelId="{7DFD8FDA-2A26-455D-8B3E-D74AFB757163}" type="presOf" srcId="{5613C633-07E2-4150-B565-13B05760CDB0}" destId="{77F0DC9A-7EF0-484F-8707-44B65CC9DFB9}" srcOrd="0" destOrd="0" presId="urn:microsoft.com/office/officeart/2005/8/layout/vList5"/>
    <dgm:cxn modelId="{D482A5F5-236D-45F9-B295-93BBF1790C22}" srcId="{DD5FD44B-394A-4C8F-9309-08CCC0433231}" destId="{0E77C847-9E46-4A43-B9FE-82921CA30C1E}" srcOrd="0" destOrd="0" parTransId="{24C7AD1D-E0BE-4D49-9E85-BCA7B649A3A5}" sibTransId="{515BCC98-BA15-4D82-88C3-6C69F16C0977}"/>
    <dgm:cxn modelId="{B0ADFAFD-4E90-4C27-AB33-0693187E681B}" type="presOf" srcId="{DAE6F6A5-FFC6-4F3F-8142-4A29DED27261}" destId="{92433A48-8197-4655-B4D3-F22127811EF4}" srcOrd="0" destOrd="0" presId="urn:microsoft.com/office/officeart/2005/8/layout/vList5"/>
    <dgm:cxn modelId="{5012208C-5FE2-44DF-92ED-E16C0B877ACC}" type="presParOf" srcId="{77F0DC9A-7EF0-484F-8707-44B65CC9DFB9}" destId="{544ADD3D-8285-4F06-9643-449200682B3D}" srcOrd="0" destOrd="0" presId="urn:microsoft.com/office/officeart/2005/8/layout/vList5"/>
    <dgm:cxn modelId="{FE847014-AC15-40A0-8053-59266876A2C6}" type="presParOf" srcId="{544ADD3D-8285-4F06-9643-449200682B3D}" destId="{D390C3C3-70B2-402B-80A5-DEEEE0CDD7AA}" srcOrd="0" destOrd="0" presId="urn:microsoft.com/office/officeart/2005/8/layout/vList5"/>
    <dgm:cxn modelId="{260EAB1C-BDCE-4452-9A25-3BB70FF05FB4}" type="presParOf" srcId="{544ADD3D-8285-4F06-9643-449200682B3D}" destId="{24727A37-5874-47A1-BB13-021DBE3D93D4}" srcOrd="1" destOrd="0" presId="urn:microsoft.com/office/officeart/2005/8/layout/vList5"/>
    <dgm:cxn modelId="{38BF6D94-F058-4410-8093-F94C524F346D}" type="presParOf" srcId="{77F0DC9A-7EF0-484F-8707-44B65CC9DFB9}" destId="{B9D3A78F-86FA-429E-A5AA-0EEC6DF9D214}" srcOrd="1" destOrd="0" presId="urn:microsoft.com/office/officeart/2005/8/layout/vList5"/>
    <dgm:cxn modelId="{DA38BDD0-3A7D-42FA-802F-9BA36EFCF83A}" type="presParOf" srcId="{77F0DC9A-7EF0-484F-8707-44B65CC9DFB9}" destId="{071EF094-288E-4415-8534-9CC92AAC612C}" srcOrd="2" destOrd="0" presId="urn:microsoft.com/office/officeart/2005/8/layout/vList5"/>
    <dgm:cxn modelId="{901ECF2C-8096-43B6-B1CE-1D52B88C9DE7}" type="presParOf" srcId="{071EF094-288E-4415-8534-9CC92AAC612C}" destId="{99ED4A95-F5FC-48B4-B903-144DEF47777F}" srcOrd="0" destOrd="0" presId="urn:microsoft.com/office/officeart/2005/8/layout/vList5"/>
    <dgm:cxn modelId="{50CEB3B4-E0B0-4987-AAD9-5EBE30E0CA7B}" type="presParOf" srcId="{071EF094-288E-4415-8534-9CC92AAC612C}" destId="{569EE547-774E-4359-A374-11C230886DB4}" srcOrd="1" destOrd="0" presId="urn:microsoft.com/office/officeart/2005/8/layout/vList5"/>
    <dgm:cxn modelId="{A1467977-9656-4336-AAFE-708486B8E2EB}" type="presParOf" srcId="{77F0DC9A-7EF0-484F-8707-44B65CC9DFB9}" destId="{AA2582FA-71E6-4109-80BA-AAEB5939AFF0}" srcOrd="3" destOrd="0" presId="urn:microsoft.com/office/officeart/2005/8/layout/vList5"/>
    <dgm:cxn modelId="{E360BE4A-ED23-490A-9726-F7CA970CD5D8}" type="presParOf" srcId="{77F0DC9A-7EF0-484F-8707-44B65CC9DFB9}" destId="{EE8EE5AD-5414-43C3-8A0D-B931863CCE88}" srcOrd="4" destOrd="0" presId="urn:microsoft.com/office/officeart/2005/8/layout/vList5"/>
    <dgm:cxn modelId="{7C7E92A4-0133-4D81-81C4-101A15A0520A}" type="presParOf" srcId="{EE8EE5AD-5414-43C3-8A0D-B931863CCE88}" destId="{92433A48-8197-4655-B4D3-F22127811EF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291B3-0B63-488C-A3AD-DE8AF49E077D}">
      <dsp:nvSpPr>
        <dsp:cNvPr id="0" name=""/>
        <dsp:cNvSpPr/>
      </dsp:nvSpPr>
      <dsp:spPr>
        <a:xfrm>
          <a:off x="0" y="0"/>
          <a:ext cx="8046720" cy="7959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10-year Plan was presented at this time to Help explain some of the following request.  </a:t>
          </a:r>
        </a:p>
      </dsp:txBody>
      <dsp:txXfrm>
        <a:off x="23312" y="23312"/>
        <a:ext cx="7120597" cy="749301"/>
      </dsp:txXfrm>
    </dsp:sp>
    <dsp:sp modelId="{6DD20DE0-8C22-4B06-8BFD-108A9BDED108}">
      <dsp:nvSpPr>
        <dsp:cNvPr id="0" name=""/>
        <dsp:cNvSpPr/>
      </dsp:nvSpPr>
      <dsp:spPr>
        <a:xfrm>
          <a:off x="673912" y="940639"/>
          <a:ext cx="8046720" cy="795925"/>
        </a:xfrm>
        <a:prstGeom prst="roundRect">
          <a:avLst>
            <a:gd name="adj" fmla="val 10000"/>
          </a:avLst>
        </a:prstGeom>
        <a:solidFill>
          <a:schemeClr val="accent2">
            <a:hueOff val="635930"/>
            <a:satOff val="-14509"/>
            <a:lumOff val="53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Multiple lines items in the Fire Department budget are requested to stay the same as the current budget year, have a slight decrease, or will have minimal increases based on contractual obligations. </a:t>
          </a:r>
        </a:p>
      </dsp:txBody>
      <dsp:txXfrm>
        <a:off x="697224" y="963951"/>
        <a:ext cx="6808831" cy="749301"/>
      </dsp:txXfrm>
    </dsp:sp>
    <dsp:sp modelId="{F2BF263F-198E-432C-A2EC-554582189858}">
      <dsp:nvSpPr>
        <dsp:cNvPr id="0" name=""/>
        <dsp:cNvSpPr/>
      </dsp:nvSpPr>
      <dsp:spPr>
        <a:xfrm>
          <a:off x="1331490" y="1881279"/>
          <a:ext cx="8059272" cy="795925"/>
        </a:xfrm>
        <a:prstGeom prst="roundRect">
          <a:avLst>
            <a:gd name="adj" fmla="val 10000"/>
          </a:avLst>
        </a:prstGeom>
        <a:solidFill>
          <a:schemeClr val="accent2">
            <a:hueOff val="1271860"/>
            <a:satOff val="-29019"/>
            <a:lumOff val="107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Concentrate on the line items with major changes or request.</a:t>
          </a:r>
        </a:p>
      </dsp:txBody>
      <dsp:txXfrm>
        <a:off x="1354802" y="1904591"/>
        <a:ext cx="6829599" cy="749301"/>
      </dsp:txXfrm>
    </dsp:sp>
    <dsp:sp modelId="{F91FF170-7628-40B9-B1E5-3978D93901C6}">
      <dsp:nvSpPr>
        <dsp:cNvPr id="0" name=""/>
        <dsp:cNvSpPr/>
      </dsp:nvSpPr>
      <dsp:spPr>
        <a:xfrm>
          <a:off x="2011680" y="2821919"/>
          <a:ext cx="8046720" cy="795925"/>
        </a:xfrm>
        <a:prstGeom prst="roundRect">
          <a:avLst>
            <a:gd name="adj" fmla="val 10000"/>
          </a:avLst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Any question about line items not mentioned are welcomed.</a:t>
          </a:r>
        </a:p>
      </dsp:txBody>
      <dsp:txXfrm>
        <a:off x="2034992" y="2845231"/>
        <a:ext cx="6808831" cy="749301"/>
      </dsp:txXfrm>
    </dsp:sp>
    <dsp:sp modelId="{4DA28177-0ACD-4514-8E22-B3628B9014A2}">
      <dsp:nvSpPr>
        <dsp:cNvPr id="0" name=""/>
        <dsp:cNvSpPr/>
      </dsp:nvSpPr>
      <dsp:spPr>
        <a:xfrm>
          <a:off x="7529368" y="609606"/>
          <a:ext cx="517351" cy="51735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7645772" y="609606"/>
        <a:ext cx="284543" cy="389307"/>
      </dsp:txXfrm>
    </dsp:sp>
    <dsp:sp modelId="{C6BC63EE-D303-46C5-9F77-5447EB3017D1}">
      <dsp:nvSpPr>
        <dsp:cNvPr id="0" name=""/>
        <dsp:cNvSpPr/>
      </dsp:nvSpPr>
      <dsp:spPr>
        <a:xfrm>
          <a:off x="8203280" y="1550246"/>
          <a:ext cx="517351" cy="51735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987282"/>
            <a:satOff val="-2587"/>
            <a:lumOff val="92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987282"/>
              <a:satOff val="-2587"/>
              <a:lumOff val="9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319684" y="1550246"/>
        <a:ext cx="284543" cy="389307"/>
      </dsp:txXfrm>
    </dsp:sp>
    <dsp:sp modelId="{FD5AE898-5C5C-45C6-90D1-5335A20C1465}">
      <dsp:nvSpPr>
        <dsp:cNvPr id="0" name=""/>
        <dsp:cNvSpPr/>
      </dsp:nvSpPr>
      <dsp:spPr>
        <a:xfrm>
          <a:off x="8867135" y="2490886"/>
          <a:ext cx="517351" cy="51735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974564"/>
            <a:satOff val="-5173"/>
            <a:lumOff val="185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974564"/>
              <a:satOff val="-5173"/>
              <a:lumOff val="18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983539" y="2490886"/>
        <a:ext cx="284543" cy="3893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727A37-5874-47A1-BB13-021DBE3D93D4}">
      <dsp:nvSpPr>
        <dsp:cNvPr id="0" name=""/>
        <dsp:cNvSpPr/>
      </dsp:nvSpPr>
      <dsp:spPr>
        <a:xfrm rot="5400000">
          <a:off x="5854426" y="-2366150"/>
          <a:ext cx="993038" cy="59773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b="1" kern="1200" dirty="0"/>
            <a:t>Frontline Apparatus – iPads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b="1" kern="1200" dirty="0"/>
            <a:t>Replacement Station Computer</a:t>
          </a:r>
        </a:p>
      </dsp:txBody>
      <dsp:txXfrm rot="-5400000">
        <a:off x="3362265" y="174487"/>
        <a:ext cx="5928884" cy="896086"/>
      </dsp:txXfrm>
    </dsp:sp>
    <dsp:sp modelId="{D390C3C3-70B2-402B-80A5-DEEEE0CDD7AA}">
      <dsp:nvSpPr>
        <dsp:cNvPr id="0" name=""/>
        <dsp:cNvSpPr/>
      </dsp:nvSpPr>
      <dsp:spPr>
        <a:xfrm>
          <a:off x="0" y="1880"/>
          <a:ext cx="3362265" cy="12412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Technology</a:t>
          </a:r>
        </a:p>
      </dsp:txBody>
      <dsp:txXfrm>
        <a:off x="60595" y="62475"/>
        <a:ext cx="3241075" cy="1120108"/>
      </dsp:txXfrm>
    </dsp:sp>
    <dsp:sp modelId="{569EE547-774E-4359-A374-11C230886DB4}">
      <dsp:nvSpPr>
        <dsp:cNvPr id="0" name=""/>
        <dsp:cNvSpPr/>
      </dsp:nvSpPr>
      <dsp:spPr>
        <a:xfrm rot="5400000">
          <a:off x="5854426" y="-1062786"/>
          <a:ext cx="993038" cy="59773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b="1" kern="1200" dirty="0"/>
            <a:t>Pyrotechnics – July 4</a:t>
          </a:r>
          <a:r>
            <a:rPr lang="en-US" sz="2700" b="1" kern="1200" baseline="30000" dirty="0"/>
            <a:t>th</a:t>
          </a:r>
          <a:endParaRPr lang="en-US" sz="2700" b="1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b="1" kern="1200" dirty="0"/>
            <a:t>Firefighting Foam</a:t>
          </a:r>
        </a:p>
      </dsp:txBody>
      <dsp:txXfrm rot="-5400000">
        <a:off x="3362265" y="1477851"/>
        <a:ext cx="5928884" cy="896086"/>
      </dsp:txXfrm>
    </dsp:sp>
    <dsp:sp modelId="{99ED4A95-F5FC-48B4-B903-144DEF47777F}">
      <dsp:nvSpPr>
        <dsp:cNvPr id="0" name=""/>
        <dsp:cNvSpPr/>
      </dsp:nvSpPr>
      <dsp:spPr>
        <a:xfrm>
          <a:off x="0" y="1305244"/>
          <a:ext cx="3362265" cy="12412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Price Increases</a:t>
          </a:r>
        </a:p>
      </dsp:txBody>
      <dsp:txXfrm>
        <a:off x="60595" y="1365839"/>
        <a:ext cx="3241075" cy="1120108"/>
      </dsp:txXfrm>
    </dsp:sp>
    <dsp:sp modelId="{92433A48-8197-4655-B4D3-F22127811EF4}">
      <dsp:nvSpPr>
        <dsp:cNvPr id="0" name=""/>
        <dsp:cNvSpPr/>
      </dsp:nvSpPr>
      <dsp:spPr>
        <a:xfrm>
          <a:off x="0" y="2608607"/>
          <a:ext cx="9330512" cy="12412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Personnel Physicals</a:t>
          </a:r>
        </a:p>
      </dsp:txBody>
      <dsp:txXfrm>
        <a:off x="60595" y="2669202"/>
        <a:ext cx="9209322" cy="1120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1DF4-E74A-4F0B-ABC6-1FF2EAAEF8AC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FA5CB16D-E04A-4DB0-B80D-53712812D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36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1DF4-E74A-4F0B-ABC6-1FF2EAAEF8AC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CB16D-E04A-4DB0-B80D-53712812D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93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1DF4-E74A-4F0B-ABC6-1FF2EAAEF8AC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CB16D-E04A-4DB0-B80D-53712812D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8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1DF4-E74A-4F0B-ABC6-1FF2EAAEF8AC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CB16D-E04A-4DB0-B80D-53712812D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71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F3E1DF4-E74A-4F0B-ABC6-1FF2EAAEF8AC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A5CB16D-E04A-4DB0-B80D-53712812D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2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1DF4-E74A-4F0B-ABC6-1FF2EAAEF8AC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CB16D-E04A-4DB0-B80D-53712812D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299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1DF4-E74A-4F0B-ABC6-1FF2EAAEF8AC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CB16D-E04A-4DB0-B80D-53712812D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0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1DF4-E74A-4F0B-ABC6-1FF2EAAEF8AC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CB16D-E04A-4DB0-B80D-53712812D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77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1DF4-E74A-4F0B-ABC6-1FF2EAAEF8AC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CB16D-E04A-4DB0-B80D-53712812D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18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1DF4-E74A-4F0B-ABC6-1FF2EAAEF8AC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CB16D-E04A-4DB0-B80D-53712812D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50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1DF4-E74A-4F0B-ABC6-1FF2EAAEF8AC}" type="datetimeFigureOut">
              <a:rPr lang="en-US" smtClean="0"/>
              <a:t>7/11/2024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CB16D-E04A-4DB0-B80D-53712812D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25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F3E1DF4-E74A-4F0B-ABC6-1FF2EAAEF8AC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A5CB16D-E04A-4DB0-B80D-53712812D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39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2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3.png"/><Relationship Id="rId4" Type="http://schemas.openxmlformats.org/officeDocument/2006/relationships/diagramData" Target="../diagrams/data2.xm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2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2E4CA92-75B3-41C7-CE25-20037DAFFB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3544" y="1753893"/>
            <a:ext cx="10213848" cy="2244436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sz="12800" dirty="0">
                <a:solidFill>
                  <a:srgbClr val="AB2400"/>
                </a:solidFill>
              </a:rPr>
              <a:t>Fire Department </a:t>
            </a:r>
          </a:p>
          <a:p>
            <a:pPr algn="ctr"/>
            <a:r>
              <a:rPr lang="en-US" sz="7200" dirty="0">
                <a:solidFill>
                  <a:srgbClr val="AB2400"/>
                </a:solidFill>
              </a:rPr>
              <a:t>10-year Plan and </a:t>
            </a:r>
          </a:p>
          <a:p>
            <a:pPr algn="ctr"/>
            <a:r>
              <a:rPr lang="en-US" sz="7200" dirty="0">
                <a:solidFill>
                  <a:srgbClr val="AB2400"/>
                </a:solidFill>
              </a:rPr>
              <a:t>2024-2025 Budget Proposal</a:t>
            </a:r>
          </a:p>
        </p:txBody>
      </p:sp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FA152B91-44C6-2D99-721D-ED66B4675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014" y="4479540"/>
            <a:ext cx="3338368" cy="193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08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68A93-C002-1224-CEAC-51C4CCC6C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sz="4400" dirty="0"/>
              <a:t>Budget Proposal         Repair / Maintenance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B1F37-46FC-42C0-BA32-7965A6E8F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r>
              <a:rPr lang="en-US" b="1" dirty="0"/>
              <a:t>Building Repair – Increase of $9000 over current year Budget</a:t>
            </a:r>
          </a:p>
          <a:p>
            <a:pPr lvl="1"/>
            <a:r>
              <a:rPr lang="en-US" b="1" dirty="0"/>
              <a:t>Cost of Materials for repairs Has Increased</a:t>
            </a:r>
          </a:p>
          <a:p>
            <a:pPr lvl="1"/>
            <a:r>
              <a:rPr lang="en-US" b="1" dirty="0"/>
              <a:t>Station Constructed in 1986</a:t>
            </a:r>
          </a:p>
          <a:p>
            <a:pPr lvl="1"/>
            <a:r>
              <a:rPr lang="en-US" b="1" dirty="0"/>
              <a:t>Plumbing Updates</a:t>
            </a:r>
          </a:p>
          <a:p>
            <a:pPr lvl="1"/>
            <a:r>
              <a:rPr lang="en-US" b="1" dirty="0"/>
              <a:t>Renovations to Restrooms &amp; Kitchen </a:t>
            </a:r>
          </a:p>
          <a:p>
            <a:pPr lvl="1"/>
            <a:endParaRPr lang="en-US" b="1" dirty="0"/>
          </a:p>
          <a:p>
            <a:r>
              <a:rPr lang="en-US" b="1" dirty="0"/>
              <a:t>Auto/ Truck Repair – Increase is needed </a:t>
            </a:r>
          </a:p>
          <a:p>
            <a:pPr lvl="1"/>
            <a:r>
              <a:rPr lang="en-US" b="1" dirty="0"/>
              <a:t>Ageing Apparatus </a:t>
            </a:r>
          </a:p>
          <a:p>
            <a:pPr lvl="2"/>
            <a:r>
              <a:rPr lang="en-US" b="1" dirty="0"/>
              <a:t>More Preventative maintenance required</a:t>
            </a:r>
          </a:p>
          <a:p>
            <a:pPr lvl="2"/>
            <a:r>
              <a:rPr lang="en-US" b="1" dirty="0"/>
              <a:t>Frequency of Repairs needed</a:t>
            </a:r>
          </a:p>
          <a:p>
            <a:pPr lvl="1"/>
            <a:r>
              <a:rPr lang="en-US" b="1" dirty="0"/>
              <a:t>Repair Cost Increases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 red fire truck parked on the side of a road&#10;&#10;Description automatically generated">
            <a:extLst>
              <a:ext uri="{FF2B5EF4-FFF2-40B4-BE49-F238E27FC236}">
                <a16:creationId xmlns:a16="http://schemas.microsoft.com/office/drawing/2014/main" id="{F484473D-8B06-82DB-7C2B-D5E04B8804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163" y="3338510"/>
            <a:ext cx="4267201" cy="283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1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2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93C946-9BCA-71C5-2DE1-25878234C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57" y="4162031"/>
            <a:ext cx="3074108" cy="176714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Budget Proposal</a:t>
            </a:r>
          </a:p>
        </p:txBody>
      </p:sp>
      <p:pic>
        <p:nvPicPr>
          <p:cNvPr id="9" name="Picture 8" descr="A staircase with metal railings&#10;&#10;Description automatically generated">
            <a:extLst>
              <a:ext uri="{FF2B5EF4-FFF2-40B4-BE49-F238E27FC236}">
                <a16:creationId xmlns:a16="http://schemas.microsoft.com/office/drawing/2014/main" id="{DFAB0615-B5B9-9698-2061-7188D9099F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65" y="899736"/>
            <a:ext cx="3192298" cy="23942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8D1DB3-3CBC-7090-9DED-6E07685A39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525295" y="1279573"/>
            <a:ext cx="3204999" cy="1634549"/>
          </a:xfrm>
          <a:prstGeom prst="rect">
            <a:avLst/>
          </a:prstGeom>
        </p:spPr>
      </p:pic>
      <p:pic>
        <p:nvPicPr>
          <p:cNvPr id="7" name="Picture 6" descr="A fire trucks in a building&#10;&#10;Description automatically generated">
            <a:extLst>
              <a:ext uri="{FF2B5EF4-FFF2-40B4-BE49-F238E27FC236}">
                <a16:creationId xmlns:a16="http://schemas.microsoft.com/office/drawing/2014/main" id="{034293FE-51AA-7133-C3D5-EB1E6C5E3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678" y="899736"/>
            <a:ext cx="3192298" cy="239422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7345F-61B6-8673-5AE7-F47D5E361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3564" y="3957528"/>
            <a:ext cx="7003932" cy="2291210"/>
          </a:xfrm>
        </p:spPr>
        <p:txBody>
          <a:bodyPr anchor="ctr">
            <a:normAutofit/>
          </a:bodyPr>
          <a:lstStyle/>
          <a:p>
            <a:r>
              <a:rPr lang="en-US" sz="1300" b="1" dirty="0"/>
              <a:t>Alarm &amp; Security Systems</a:t>
            </a:r>
          </a:p>
          <a:p>
            <a:pPr lvl="1"/>
            <a:r>
              <a:rPr lang="en-US" sz="1300" b="1" dirty="0"/>
              <a:t>5 Camera System (3 outdoor, 2 indoor)</a:t>
            </a:r>
          </a:p>
          <a:p>
            <a:pPr lvl="1"/>
            <a:r>
              <a:rPr lang="en-US" sz="1300" b="1" dirty="0"/>
              <a:t>2 Walk-thru doors Key Fob/ Punch Code Access</a:t>
            </a:r>
          </a:p>
          <a:p>
            <a:pPr lvl="1"/>
            <a:r>
              <a:rPr lang="en-US" sz="1300" b="1" dirty="0"/>
              <a:t>Local Monitoring at station and monitored by Mineola PD Dispatch</a:t>
            </a:r>
          </a:p>
          <a:p>
            <a:pPr lvl="1"/>
            <a:endParaRPr lang="en-US" sz="100" b="1" dirty="0"/>
          </a:p>
          <a:p>
            <a:pPr lvl="1"/>
            <a:r>
              <a:rPr lang="en-US" sz="1300" b="1" dirty="0"/>
              <a:t>Cost </a:t>
            </a:r>
          </a:p>
          <a:p>
            <a:pPr lvl="2"/>
            <a:r>
              <a:rPr lang="en-US" sz="1300" b="1" dirty="0"/>
              <a:t>Cameras - $10,000</a:t>
            </a:r>
          </a:p>
          <a:p>
            <a:pPr lvl="2"/>
            <a:r>
              <a:rPr lang="en-US" sz="1300" b="1" dirty="0"/>
              <a:t>Door Access - $6,000</a:t>
            </a:r>
          </a:p>
          <a:p>
            <a:pPr lvl="3"/>
            <a:r>
              <a:rPr lang="en-US" sz="1300" b="1" dirty="0"/>
              <a:t>Total cost -  $16,000</a:t>
            </a:r>
          </a:p>
          <a:p>
            <a:pPr lvl="1"/>
            <a:endParaRPr lang="en-US" sz="7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21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816442-6746-A01F-C960-E07254C2F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484632"/>
            <a:ext cx="10667908" cy="1609344"/>
          </a:xfrm>
        </p:spPr>
        <p:txBody>
          <a:bodyPr>
            <a:normAutofit/>
          </a:bodyPr>
          <a:lstStyle/>
          <a:p>
            <a:r>
              <a:rPr lang="en-US" dirty="0"/>
              <a:t>Budget Proposal	</a:t>
            </a: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1634E840-56F6-3386-C231-57DE931436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8667275"/>
              </p:ext>
            </p:extLst>
          </p:nvPr>
        </p:nvGraphicFramePr>
        <p:xfrm>
          <a:off x="1078992" y="2402708"/>
          <a:ext cx="9339626" cy="3851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12E2921-5384-6F3A-5351-74D146C3EE53}"/>
              </a:ext>
            </a:extLst>
          </p:cNvPr>
          <p:cNvSpPr txBox="1">
            <a:spLocks/>
          </p:cNvSpPr>
          <p:nvPr/>
        </p:nvSpPr>
        <p:spPr>
          <a:xfrm>
            <a:off x="503486" y="489256"/>
            <a:ext cx="10704009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dirty="0"/>
              <a:t>Small Ticket Items</a:t>
            </a:r>
          </a:p>
          <a:p>
            <a:pPr algn="r"/>
            <a:r>
              <a:rPr lang="en-US" sz="3200" dirty="0"/>
              <a:t>Price Increases	</a:t>
            </a:r>
          </a:p>
        </p:txBody>
      </p:sp>
    </p:spTree>
    <p:extLst>
      <p:ext uri="{BB962C8B-B14F-4D97-AF65-F5344CB8AC3E}">
        <p14:creationId xmlns:p14="http://schemas.microsoft.com/office/powerpoint/2010/main" val="2259715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9C8D586-1ECD-4981-BED2-97336112C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8BEA9E-CEF5-22E2-9EE6-4E935C50F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635" y="292608"/>
            <a:ext cx="6936509" cy="898730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000" dirty="0"/>
              <a:t>2-year      Immediate Needs</a:t>
            </a:r>
          </a:p>
        </p:txBody>
      </p:sp>
      <p:pic>
        <p:nvPicPr>
          <p:cNvPr id="5" name="Picture 4" descr="White puzzle with one red piece">
            <a:extLst>
              <a:ext uri="{FF2B5EF4-FFF2-40B4-BE49-F238E27FC236}">
                <a16:creationId xmlns:a16="http://schemas.microsoft.com/office/drawing/2014/main" id="{11968FAB-4A68-04E9-7D28-7E59DC8A53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923" r="24319"/>
          <a:stretch/>
        </p:blipFill>
        <p:spPr>
          <a:xfrm>
            <a:off x="0" y="0"/>
            <a:ext cx="4987636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E5450-E0B4-2E4E-D34F-8910DD6E9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5776" y="1494851"/>
            <a:ext cx="6793149" cy="4476181"/>
          </a:xfrm>
        </p:spPr>
        <p:txBody>
          <a:bodyPr>
            <a:normAutofit/>
          </a:bodyPr>
          <a:lstStyle/>
          <a:p>
            <a:r>
              <a:rPr lang="en-US" sz="1600" b="1" dirty="0"/>
              <a:t>Security</a:t>
            </a:r>
          </a:p>
          <a:p>
            <a:pPr lvl="1"/>
            <a:r>
              <a:rPr lang="en-US" sz="1600" b="1" dirty="0"/>
              <a:t>Security Cameras</a:t>
            </a:r>
          </a:p>
          <a:p>
            <a:pPr lvl="1"/>
            <a:r>
              <a:rPr lang="en-US" sz="1600" b="1" dirty="0"/>
              <a:t>Door Access</a:t>
            </a:r>
          </a:p>
          <a:p>
            <a:pPr lvl="1"/>
            <a:endParaRPr lang="en-US" sz="200" b="1" dirty="0"/>
          </a:p>
          <a:p>
            <a:r>
              <a:rPr lang="en-US" sz="1600" b="1" dirty="0"/>
              <a:t>Technology</a:t>
            </a:r>
          </a:p>
          <a:p>
            <a:pPr lvl="1"/>
            <a:r>
              <a:rPr lang="en-US" sz="1600" b="1" dirty="0"/>
              <a:t>Software – </a:t>
            </a:r>
            <a:r>
              <a:rPr lang="en-US" sz="1600" b="1" dirty="0">
                <a:solidFill>
                  <a:srgbClr val="C00000"/>
                </a:solidFill>
              </a:rPr>
              <a:t>Accomplished</a:t>
            </a:r>
          </a:p>
          <a:p>
            <a:pPr lvl="1"/>
            <a:r>
              <a:rPr lang="en-US" sz="1600" b="1" dirty="0"/>
              <a:t>iPads on Frontline Apparatus</a:t>
            </a:r>
          </a:p>
          <a:p>
            <a:pPr lvl="1"/>
            <a:endParaRPr lang="en-US" sz="200" b="1" dirty="0"/>
          </a:p>
          <a:p>
            <a:r>
              <a:rPr lang="en-US" sz="1600" b="1" dirty="0"/>
              <a:t>Personnel Changes</a:t>
            </a:r>
          </a:p>
          <a:p>
            <a:pPr lvl="1"/>
            <a:r>
              <a:rPr lang="en-US" sz="1600" b="1" dirty="0"/>
              <a:t>Revamp Job Descriptions – </a:t>
            </a:r>
            <a:r>
              <a:rPr lang="en-US" sz="1600" b="1" dirty="0">
                <a:solidFill>
                  <a:srgbClr val="C00000"/>
                </a:solidFill>
              </a:rPr>
              <a:t>Accomplished</a:t>
            </a:r>
          </a:p>
          <a:p>
            <a:pPr lvl="1"/>
            <a:r>
              <a:rPr lang="en-US" sz="1600" b="1" dirty="0"/>
              <a:t>1 Additional Firefighter to fit current Scheduling deficiency</a:t>
            </a:r>
          </a:p>
          <a:p>
            <a:pPr lvl="1"/>
            <a:r>
              <a:rPr lang="en-US" sz="1600" b="1" dirty="0"/>
              <a:t>Pay Evaluations - based on comparable size city/ departments - </a:t>
            </a:r>
            <a:r>
              <a:rPr lang="en-US" sz="1600" b="1" dirty="0">
                <a:solidFill>
                  <a:srgbClr val="C00000"/>
                </a:solidFill>
              </a:rPr>
              <a:t>Accomplished</a:t>
            </a:r>
          </a:p>
          <a:p>
            <a:pPr lvl="2"/>
            <a:r>
              <a:rPr lang="en-US" b="1" dirty="0"/>
              <a:t>TML Pay Study – 86th percentile</a:t>
            </a:r>
          </a:p>
          <a:p>
            <a:pPr lvl="2"/>
            <a:r>
              <a:rPr lang="en-US" b="1" dirty="0"/>
              <a:t>Regional Studies by National Fire Protection Association (NFPA) – 78</a:t>
            </a:r>
            <a:r>
              <a:rPr lang="en-US" b="1" baseline="30000" dirty="0"/>
              <a:t>th</a:t>
            </a:r>
            <a:r>
              <a:rPr lang="en-US" b="1" dirty="0"/>
              <a:t> Percentile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F001A23-2767-4A31-BD30-56112DE95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6BD30CE-7C6B-4C5B-8206-2A912062D6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FA45EC6-AD58-4CAF-846D-46D82B614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190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9C8D586-1ECD-4981-BED2-97336112C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hite puzzle with one red piece">
            <a:extLst>
              <a:ext uri="{FF2B5EF4-FFF2-40B4-BE49-F238E27FC236}">
                <a16:creationId xmlns:a16="http://schemas.microsoft.com/office/drawing/2014/main" id="{11968FAB-4A68-04E9-7D28-7E59DC8A53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923" r="24319"/>
          <a:stretch/>
        </p:blipFill>
        <p:spPr>
          <a:xfrm>
            <a:off x="0" y="0"/>
            <a:ext cx="4987636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F001A23-2767-4A31-BD30-56112DE95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6BD30CE-7C6B-4C5B-8206-2A912062D6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FA45EC6-AD58-4CAF-846D-46D82B614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605B06F7-6B50-4164-E5D3-3E2986149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9999" y="493776"/>
            <a:ext cx="7111999" cy="118419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2-year </a:t>
            </a:r>
            <a:r>
              <a:rPr lang="en-US" sz="1800" dirty="0"/>
              <a:t>(continued)</a:t>
            </a:r>
            <a:r>
              <a:rPr lang="en-US" sz="4000" dirty="0"/>
              <a:t> Immediate Needs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7AE01B9-CB81-8154-2FFB-C705E92CA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2486" y="2108584"/>
            <a:ext cx="6222739" cy="4767245"/>
          </a:xfrm>
        </p:spPr>
        <p:txBody>
          <a:bodyPr>
            <a:normAutofit/>
          </a:bodyPr>
          <a:lstStyle/>
          <a:p>
            <a:r>
              <a:rPr lang="en-US" sz="2400" b="1" dirty="0"/>
              <a:t>Updates to Annual Training Plan</a:t>
            </a:r>
          </a:p>
          <a:p>
            <a:pPr lvl="1"/>
            <a:r>
              <a:rPr lang="en-US" sz="2000" b="1" dirty="0"/>
              <a:t>Live In-house Training Requirements</a:t>
            </a:r>
          </a:p>
          <a:p>
            <a:pPr lvl="1"/>
            <a:r>
              <a:rPr lang="en-US" sz="2000" b="1" dirty="0"/>
              <a:t>Web based training</a:t>
            </a:r>
          </a:p>
          <a:p>
            <a:pPr lvl="1"/>
            <a:endParaRPr lang="en-US" sz="2000" b="1" dirty="0"/>
          </a:p>
          <a:p>
            <a:r>
              <a:rPr lang="en-US" sz="2400" b="1" dirty="0"/>
              <a:t>Forms of Revenue</a:t>
            </a:r>
          </a:p>
          <a:p>
            <a:pPr lvl="1"/>
            <a:r>
              <a:rPr lang="en-US" sz="2000" b="1" dirty="0"/>
              <a:t>Revenue Recovery Programs</a:t>
            </a:r>
            <a:endParaRPr lang="en-US" sz="2000" b="1" dirty="0">
              <a:solidFill>
                <a:srgbClr val="AB2400"/>
              </a:solidFill>
            </a:endParaRPr>
          </a:p>
          <a:p>
            <a:pPr lvl="1"/>
            <a:r>
              <a:rPr lang="en-US" sz="2000" b="1" dirty="0"/>
              <a:t>Emergency Services District (ESD)</a:t>
            </a:r>
          </a:p>
          <a:p>
            <a:pPr lvl="1"/>
            <a:r>
              <a:rPr lang="en-US" sz="2000" b="1" dirty="0"/>
              <a:t>Grants </a:t>
            </a:r>
          </a:p>
          <a:p>
            <a:pPr lvl="1"/>
            <a:endParaRPr lang="en-US" sz="2000" b="1" dirty="0"/>
          </a:p>
          <a:p>
            <a:r>
              <a:rPr lang="en-US" sz="2400" b="1" dirty="0"/>
              <a:t>Purchase of Chief  Vehicle</a:t>
            </a:r>
          </a:p>
        </p:txBody>
      </p:sp>
    </p:spTree>
    <p:extLst>
      <p:ext uri="{BB962C8B-B14F-4D97-AF65-F5344CB8AC3E}">
        <p14:creationId xmlns:p14="http://schemas.microsoft.com/office/powerpoint/2010/main" val="59276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9C8D586-1ECD-4981-BED2-97336112C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hite puzzle with one red piece">
            <a:extLst>
              <a:ext uri="{FF2B5EF4-FFF2-40B4-BE49-F238E27FC236}">
                <a16:creationId xmlns:a16="http://schemas.microsoft.com/office/drawing/2014/main" id="{11968FAB-4A68-04E9-7D28-7E59DC8A53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923" r="24319"/>
          <a:stretch/>
        </p:blipFill>
        <p:spPr>
          <a:xfrm>
            <a:off x="0" y="0"/>
            <a:ext cx="4987636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F001A23-2767-4A31-BD30-56112DE95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6BD30CE-7C6B-4C5B-8206-2A912062D6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FA45EC6-AD58-4CAF-846D-46D82B614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47C6435B-854E-0A6F-B115-9DDB349FC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635" y="192024"/>
            <a:ext cx="7204363" cy="1071168"/>
          </a:xfrm>
        </p:spPr>
        <p:txBody>
          <a:bodyPr/>
          <a:lstStyle/>
          <a:p>
            <a:pPr algn="ctr"/>
            <a:r>
              <a:rPr lang="en-US" dirty="0"/>
              <a:t>By end of Year 5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BD14755-000F-4C72-BC72-9F5699198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7634" y="1587147"/>
            <a:ext cx="7110431" cy="4471416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Personnel Changes</a:t>
            </a:r>
          </a:p>
          <a:p>
            <a:pPr lvl="1"/>
            <a:r>
              <a:rPr lang="en-US" b="1" dirty="0"/>
              <a:t>Hiring of additional Personnel </a:t>
            </a:r>
            <a:r>
              <a:rPr lang="en-US" sz="1700" b="1" dirty="0"/>
              <a:t>(have a minimum of 6 paid FF)</a:t>
            </a:r>
            <a:endParaRPr lang="en-US" b="1" dirty="0"/>
          </a:p>
          <a:p>
            <a:pPr lvl="1"/>
            <a:r>
              <a:rPr lang="en-US" b="1" dirty="0"/>
              <a:t>Considerations</a:t>
            </a:r>
          </a:p>
          <a:p>
            <a:pPr lvl="2"/>
            <a:r>
              <a:rPr lang="en-US" b="1" dirty="0"/>
              <a:t>Potential Part-time personnel during transitions </a:t>
            </a:r>
          </a:p>
          <a:p>
            <a:pPr lvl="2"/>
            <a:r>
              <a:rPr lang="en-US" b="1" dirty="0"/>
              <a:t>Use of Potential ESD Funds to accomplish</a:t>
            </a:r>
          </a:p>
          <a:p>
            <a:pPr lvl="2"/>
            <a:r>
              <a:rPr lang="en-US" sz="1500" b="1" dirty="0"/>
              <a:t>Staffing for Adequate Fire and Emergency Response (SAFER) Grant</a:t>
            </a:r>
          </a:p>
          <a:p>
            <a:pPr lvl="1"/>
            <a:r>
              <a:rPr lang="en-US" b="1" dirty="0"/>
              <a:t>Switch to 24/48 </a:t>
            </a:r>
            <a:r>
              <a:rPr lang="en-US" b="1" dirty="0" err="1"/>
              <a:t>hr</a:t>
            </a:r>
            <a:r>
              <a:rPr lang="en-US" b="1" dirty="0"/>
              <a:t> shifts</a:t>
            </a:r>
          </a:p>
          <a:p>
            <a:pPr lvl="1"/>
            <a:endParaRPr lang="en-US" b="1" dirty="0"/>
          </a:p>
          <a:p>
            <a:r>
              <a:rPr lang="en-US" b="1" dirty="0"/>
              <a:t>Upgrades to Current Station</a:t>
            </a:r>
          </a:p>
          <a:p>
            <a:pPr lvl="1"/>
            <a:r>
              <a:rPr lang="en-US" b="1" dirty="0"/>
              <a:t>PPE Gear Room – NFPA Required by 2026</a:t>
            </a:r>
            <a:endParaRPr lang="en-US" b="1" dirty="0">
              <a:solidFill>
                <a:srgbClr val="AB2400"/>
              </a:solidFill>
            </a:endParaRPr>
          </a:p>
          <a:p>
            <a:pPr lvl="1"/>
            <a:r>
              <a:rPr lang="en-US" b="1" dirty="0"/>
              <a:t>Addition of Living Quarters – For 24-hour shifts</a:t>
            </a:r>
          </a:p>
          <a:p>
            <a:pPr lvl="1"/>
            <a:r>
              <a:rPr lang="en-US" b="1" dirty="0"/>
              <a:t>Remodel to Kitchen/ Bathrooms </a:t>
            </a:r>
          </a:p>
          <a:p>
            <a:pPr lvl="1"/>
            <a:endParaRPr lang="en-US" b="1" dirty="0"/>
          </a:p>
          <a:p>
            <a:r>
              <a:rPr lang="en-US" b="1" dirty="0"/>
              <a:t>Implementation of an Apparatus Replacement Program</a:t>
            </a:r>
          </a:p>
        </p:txBody>
      </p:sp>
    </p:spTree>
    <p:extLst>
      <p:ext uri="{BB962C8B-B14F-4D97-AF65-F5344CB8AC3E}">
        <p14:creationId xmlns:p14="http://schemas.microsoft.com/office/powerpoint/2010/main" val="324399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9C8D586-1ECD-4981-BED2-97336112C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hite puzzle with one red piece">
            <a:extLst>
              <a:ext uri="{FF2B5EF4-FFF2-40B4-BE49-F238E27FC236}">
                <a16:creationId xmlns:a16="http://schemas.microsoft.com/office/drawing/2014/main" id="{11968FAB-4A68-04E9-7D28-7E59DC8A53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923" r="24319"/>
          <a:stretch/>
        </p:blipFill>
        <p:spPr>
          <a:xfrm>
            <a:off x="0" y="0"/>
            <a:ext cx="4987636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F001A23-2767-4A31-BD30-56112DE95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6BD30CE-7C6B-4C5B-8206-2A912062D6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FA45EC6-AD58-4CAF-846D-46D82B614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50D70336-DAC3-7CD2-A83E-7F26A4F69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635" y="232292"/>
            <a:ext cx="7204363" cy="1254763"/>
          </a:xfrm>
        </p:spPr>
        <p:txBody>
          <a:bodyPr/>
          <a:lstStyle/>
          <a:p>
            <a:pPr algn="ctr"/>
            <a:r>
              <a:rPr lang="en-US" dirty="0"/>
              <a:t>By end of Year 10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39704FE-9C9C-5BC9-1C06-206F2280B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0" y="2355273"/>
            <a:ext cx="5726545" cy="3047999"/>
          </a:xfrm>
        </p:spPr>
        <p:txBody>
          <a:bodyPr>
            <a:normAutofit/>
          </a:bodyPr>
          <a:lstStyle/>
          <a:p>
            <a:r>
              <a:rPr lang="en-US" sz="2800" b="1" dirty="0"/>
              <a:t>Additional Station</a:t>
            </a:r>
          </a:p>
          <a:p>
            <a:pPr lvl="1"/>
            <a:r>
              <a:rPr lang="en-US" sz="2400" b="1" dirty="0"/>
              <a:t>Industrial Location</a:t>
            </a:r>
          </a:p>
          <a:p>
            <a:pPr lvl="1"/>
            <a:r>
              <a:rPr lang="en-US" sz="2400" b="1" dirty="0"/>
              <a:t>Train Delays</a:t>
            </a:r>
          </a:p>
          <a:p>
            <a:pPr lvl="1"/>
            <a:endParaRPr lang="en-US" sz="2400" b="1" dirty="0"/>
          </a:p>
          <a:p>
            <a:r>
              <a:rPr lang="en-US" sz="2800" b="1" dirty="0"/>
              <a:t>Additional Manpower for Addition Station</a:t>
            </a:r>
          </a:p>
        </p:txBody>
      </p:sp>
    </p:spTree>
    <p:extLst>
      <p:ext uri="{BB962C8B-B14F-4D97-AF65-F5344CB8AC3E}">
        <p14:creationId xmlns:p14="http://schemas.microsoft.com/office/powerpoint/2010/main" val="426972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8AFD15B-CF29-4306-884F-47675092F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E6EFFB-D810-B061-8B0C-6E864968F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917" y="550892"/>
            <a:ext cx="6262254" cy="1517984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0000"/>
                </a:solidFill>
              </a:rPr>
              <a:t>10-Year plan  Disclaimers</a:t>
            </a:r>
          </a:p>
        </p:txBody>
      </p:sp>
      <p:pic>
        <p:nvPicPr>
          <p:cNvPr id="5" name="Picture 4" descr="White puzzle with one red piece">
            <a:extLst>
              <a:ext uri="{FF2B5EF4-FFF2-40B4-BE49-F238E27FC236}">
                <a16:creationId xmlns:a16="http://schemas.microsoft.com/office/drawing/2014/main" id="{1DE9DBC9-A6B1-4156-C356-4CBEF04577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40" r="22574" b="-1"/>
          <a:stretch/>
        </p:blipFill>
        <p:spPr>
          <a:xfrm>
            <a:off x="-9866" y="401980"/>
            <a:ext cx="6115733" cy="6456021"/>
          </a:xfrm>
          <a:custGeom>
            <a:avLst/>
            <a:gdLst/>
            <a:ahLst/>
            <a:cxnLst/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6349AB3-1BD3-41E1-8979-1DBDCB5CD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866" y="401980"/>
            <a:ext cx="6115733" cy="6456021"/>
          </a:xfrm>
          <a:custGeom>
            <a:avLst/>
            <a:gdLst>
              <a:gd name="connsiteX0" fmla="*/ 2259477 w 6115733"/>
              <a:gd name="connsiteY0" fmla="*/ 433395 h 6456021"/>
              <a:gd name="connsiteX1" fmla="*/ 5681904 w 6115733"/>
              <a:gd name="connsiteY1" fmla="*/ 3852396 h 6456021"/>
              <a:gd name="connsiteX2" fmla="*/ 4679499 w 6115733"/>
              <a:gd name="connsiteY2" fmla="*/ 6269995 h 6456021"/>
              <a:gd name="connsiteX3" fmla="*/ 4474613 w 6115733"/>
              <a:gd name="connsiteY3" fmla="*/ 6456021 h 6456021"/>
              <a:gd name="connsiteX4" fmla="*/ 44341 w 6115733"/>
              <a:gd name="connsiteY4" fmla="*/ 6456021 h 6456021"/>
              <a:gd name="connsiteX5" fmla="*/ 0 w 6115733"/>
              <a:gd name="connsiteY5" fmla="*/ 6415762 h 6456021"/>
              <a:gd name="connsiteX6" fmla="*/ 0 w 6115733"/>
              <a:gd name="connsiteY6" fmla="*/ 1289029 h 6456021"/>
              <a:gd name="connsiteX7" fmla="*/ 82495 w 6115733"/>
              <a:gd name="connsiteY7" fmla="*/ 1214128 h 6456021"/>
              <a:gd name="connsiteX8" fmla="*/ 2259477 w 6115733"/>
              <a:gd name="connsiteY8" fmla="*/ 433395 h 6456021"/>
              <a:gd name="connsiteX9" fmla="*/ 2259477 w 6115733"/>
              <a:gd name="connsiteY9" fmla="*/ 0 h 6456021"/>
              <a:gd name="connsiteX10" fmla="*/ 6115733 w 6115733"/>
              <a:gd name="connsiteY10" fmla="*/ 3852396 h 6456021"/>
              <a:gd name="connsiteX11" fmla="*/ 5235152 w 6115733"/>
              <a:gd name="connsiteY11" fmla="*/ 6302877 h 6456021"/>
              <a:gd name="connsiteX12" fmla="*/ 5095826 w 6115733"/>
              <a:gd name="connsiteY12" fmla="*/ 6456021 h 6456021"/>
              <a:gd name="connsiteX13" fmla="*/ 4617788 w 6115733"/>
              <a:gd name="connsiteY13" fmla="*/ 6456021 h 6456021"/>
              <a:gd name="connsiteX14" fmla="*/ 4747668 w 6115733"/>
              <a:gd name="connsiteY14" fmla="*/ 6338096 h 6456021"/>
              <a:gd name="connsiteX15" fmla="*/ 5778311 w 6115733"/>
              <a:gd name="connsiteY15" fmla="*/ 3852396 h 6456021"/>
              <a:gd name="connsiteX16" fmla="*/ 2259477 w 6115733"/>
              <a:gd name="connsiteY16" fmla="*/ 337085 h 6456021"/>
              <a:gd name="connsiteX17" fmla="*/ 21172 w 6115733"/>
              <a:gd name="connsiteY17" fmla="*/ 1139811 h 6456021"/>
              <a:gd name="connsiteX18" fmla="*/ 0 w 6115733"/>
              <a:gd name="connsiteY18" fmla="*/ 1159034 h 6456021"/>
              <a:gd name="connsiteX19" fmla="*/ 0 w 6115733"/>
              <a:gd name="connsiteY19" fmla="*/ 735177 h 6456021"/>
              <a:gd name="connsiteX20" fmla="*/ 103407 w 6115733"/>
              <a:gd name="connsiteY20" fmla="*/ 657929 h 6456021"/>
              <a:gd name="connsiteX21" fmla="*/ 2259477 w 6115733"/>
              <a:gd name="connsiteY21" fmla="*/ 0 h 64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DBA1E-676C-B013-685A-F091E5094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8436" y="2530696"/>
            <a:ext cx="5521295" cy="3075778"/>
          </a:xfrm>
        </p:spPr>
        <p:txBody>
          <a:bodyPr anchor="t">
            <a:norm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Changes should be justifiable and Financially Responsible</a:t>
            </a:r>
          </a:p>
          <a:p>
            <a:endParaRPr lang="en-US" sz="2400" b="1" dirty="0">
              <a:solidFill>
                <a:srgbClr val="000000"/>
              </a:solidFill>
            </a:endParaRPr>
          </a:p>
          <a:p>
            <a:r>
              <a:rPr lang="en-US" sz="2400" b="1" dirty="0">
                <a:solidFill>
                  <a:srgbClr val="000000"/>
                </a:solidFill>
              </a:rPr>
              <a:t>These goals will be continually               re-evaluated to confirm that they fit the growth and changes in the               City of Mineola.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4CA915D-BDF0-41F8-B00E-FB186EFF7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17AAC03-BF64-4E67-9032-3BD024998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A131397-5A45-4344-9983-5E400A3EA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6113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440B9-3A1B-A495-0316-19EFB1A07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sz="9600" dirty="0"/>
              <a:t>Budget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0E00E42-1AC7-0FB7-D31B-92157601E6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1558909"/>
              </p:ext>
            </p:extLst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1924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56E44A-D062-108A-C19D-5E9D46A0E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Budget Requested      Chief’s Vehicle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8C21C-D6DC-15D8-64AB-F71F047D9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987924"/>
            <a:ext cx="10058400" cy="3851787"/>
          </a:xfrm>
        </p:spPr>
        <p:txBody>
          <a:bodyPr>
            <a:normAutofit/>
          </a:bodyPr>
          <a:lstStyle/>
          <a:p>
            <a:r>
              <a:rPr lang="en-US" b="1" dirty="0"/>
              <a:t>Chief/ Command Vehicle</a:t>
            </a:r>
          </a:p>
          <a:p>
            <a:pPr lvl="1"/>
            <a:r>
              <a:rPr lang="en-US" b="1" dirty="0"/>
              <a:t>Quick After-Hours Response</a:t>
            </a:r>
          </a:p>
          <a:p>
            <a:pPr lvl="1"/>
            <a:r>
              <a:rPr lang="en-US" b="1" dirty="0"/>
              <a:t>Lights/ Radio Package</a:t>
            </a:r>
          </a:p>
          <a:p>
            <a:pPr lvl="1"/>
            <a:r>
              <a:rPr lang="en-US" b="1" dirty="0"/>
              <a:t>Incident Command Station </a:t>
            </a:r>
          </a:p>
          <a:p>
            <a:pPr lvl="2"/>
            <a:r>
              <a:rPr lang="en-US" b="1" dirty="0"/>
              <a:t>Accountability / Safety</a:t>
            </a:r>
          </a:p>
          <a:p>
            <a:pPr lvl="2"/>
            <a:r>
              <a:rPr lang="en-US" b="1" dirty="0"/>
              <a:t>Benchmark Tracking</a:t>
            </a:r>
          </a:p>
          <a:p>
            <a:pPr lvl="2"/>
            <a:endParaRPr lang="en-US" b="1" dirty="0"/>
          </a:p>
          <a:p>
            <a:r>
              <a:rPr lang="en-US" b="1" dirty="0"/>
              <a:t>Amount Requested - $82,000	</a:t>
            </a:r>
          </a:p>
          <a:p>
            <a:pPr lvl="2"/>
            <a:r>
              <a:rPr lang="en-US" b="1" dirty="0"/>
              <a:t>Fully outfitted Ford F150 or Chevy Silverado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 descr="A fire truck with open door&#10;&#10;Description automatically generated with medium confidence">
            <a:extLst>
              <a:ext uri="{FF2B5EF4-FFF2-40B4-BE49-F238E27FC236}">
                <a16:creationId xmlns:a16="http://schemas.microsoft.com/office/drawing/2014/main" id="{74FC1030-0C94-23F6-9BC6-B2E3689316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800" y="4331468"/>
            <a:ext cx="2534516" cy="1898213"/>
          </a:xfrm>
          <a:prstGeom prst="rect">
            <a:avLst/>
          </a:prstGeom>
        </p:spPr>
      </p:pic>
      <p:pic>
        <p:nvPicPr>
          <p:cNvPr id="15" name="Picture 14" descr="A police officer reaching out to open the trunk of a red car&#10;&#10;Description automatically generated">
            <a:extLst>
              <a:ext uri="{FF2B5EF4-FFF2-40B4-BE49-F238E27FC236}">
                <a16:creationId xmlns:a16="http://schemas.microsoft.com/office/drawing/2014/main" id="{6AE70DB2-70A6-2610-C093-AAD19251D9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139" y="2839790"/>
            <a:ext cx="3175258" cy="211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6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FB4329C-BF98-421E-8A0D-43A2CF95E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CDC6B8-20F2-4C8D-8599-EC572C0BF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0"/>
            <a:ext cx="12192000" cy="229583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93C946-9BCA-71C5-2DE1-25878234C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591" y="4654944"/>
            <a:ext cx="3853134" cy="2021033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Budget Requested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4342043-9755-451A-9341-6461ADE85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52F7E87-CD4F-40F9-978A-356F63B76E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3B1ED61-05D6-47CD-8878-8406A83BDF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7345F-61B6-8673-5AE7-F47D5E3619DE}"/>
              </a:ext>
            </a:extLst>
          </p:cNvPr>
          <p:cNvSpPr>
            <a:spLocks/>
          </p:cNvSpPr>
          <p:nvPr/>
        </p:nvSpPr>
        <p:spPr>
          <a:xfrm>
            <a:off x="5163127" y="4858327"/>
            <a:ext cx="6238597" cy="877369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defTabSz="292608">
              <a:lnSpc>
                <a:spcPct val="90000"/>
              </a:lnSpc>
              <a:spcAft>
                <a:spcPts val="600"/>
              </a:spcAft>
            </a:pPr>
            <a:r>
              <a:rPr lang="en-US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Salaries/ Personnel Services</a:t>
            </a:r>
          </a:p>
          <a:p>
            <a:pPr marL="292608" lvl="1" defTabSz="292608">
              <a:lnSpc>
                <a:spcPct val="90000"/>
              </a:lnSpc>
              <a:spcAft>
                <a:spcPts val="600"/>
              </a:spcAft>
            </a:pPr>
            <a:r>
              <a:rPr lang="en-US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COLA Proposed by Mrs. Rushing </a:t>
            </a:r>
          </a:p>
          <a:p>
            <a:pPr marL="292608" lvl="1" defTabSz="292608">
              <a:lnSpc>
                <a:spcPct val="90000"/>
              </a:lnSpc>
              <a:spcAft>
                <a:spcPts val="600"/>
              </a:spcAft>
            </a:pPr>
            <a:r>
              <a:rPr lang="en-US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Additional personnel Requested to fill current Scheduling deficiency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US" sz="1100" dirty="0"/>
          </a:p>
        </p:txBody>
      </p:sp>
      <p:pic>
        <p:nvPicPr>
          <p:cNvPr id="5" name="Picture 4" descr="A calendar with green and red letters&#10;&#10;Description automatically generated">
            <a:extLst>
              <a:ext uri="{FF2B5EF4-FFF2-40B4-BE49-F238E27FC236}">
                <a16:creationId xmlns:a16="http://schemas.microsoft.com/office/drawing/2014/main" id="{E88D1DB3-3CBC-7090-9DED-6E07685A39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026" y="350982"/>
            <a:ext cx="7034812" cy="404750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D60152D-EA80-D440-1A92-8150E8B6FA3D}"/>
              </a:ext>
            </a:extLst>
          </p:cNvPr>
          <p:cNvSpPr txBox="1">
            <a:spLocks/>
          </p:cNvSpPr>
          <p:nvPr/>
        </p:nvSpPr>
        <p:spPr>
          <a:xfrm>
            <a:off x="6096000" y="5719915"/>
            <a:ext cx="3432048" cy="8999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7043" indent="-117043" defTabSz="585216">
              <a:spcBef>
                <a:spcPts val="768"/>
              </a:spcBef>
            </a:pPr>
            <a:r>
              <a:rPr lang="en-US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Salary &amp; Benefits Proposed</a:t>
            </a:r>
          </a:p>
          <a:p>
            <a:pPr marL="292608" lvl="1" indent="-117043" defTabSz="585216">
              <a:spcBef>
                <a:spcPts val="256"/>
              </a:spcBef>
              <a:spcAft>
                <a:spcPts val="128"/>
              </a:spcAft>
            </a:pP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Salary - $46,438</a:t>
            </a:r>
          </a:p>
          <a:p>
            <a:pPr marL="292608" lvl="1" indent="-117043" defTabSz="585216">
              <a:spcBef>
                <a:spcPts val="256"/>
              </a:spcBef>
              <a:spcAft>
                <a:spcPts val="128"/>
              </a:spcAft>
            </a:pP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Benefits - $25,801</a:t>
            </a:r>
          </a:p>
          <a:p>
            <a:pPr marL="468173" lvl="2" indent="-117043" defTabSz="585216">
              <a:spcBef>
                <a:spcPts val="256"/>
              </a:spcBef>
              <a:spcAft>
                <a:spcPts val="128"/>
              </a:spcAft>
            </a:pPr>
            <a:r>
              <a:rPr lang="en-US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Total Requested - $72,239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1928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1328</TotalTime>
  <Words>511</Words>
  <Application>Microsoft Office PowerPoint</Application>
  <PresentationFormat>Widescreen</PresentationFormat>
  <Paragraphs>109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Rockwell</vt:lpstr>
      <vt:lpstr>Rockwell Condensed</vt:lpstr>
      <vt:lpstr>Rockwell Extra Bold</vt:lpstr>
      <vt:lpstr>Wingdings</vt:lpstr>
      <vt:lpstr>Wood Type</vt:lpstr>
      <vt:lpstr>PowerPoint Presentation</vt:lpstr>
      <vt:lpstr>2-year      Immediate Needs</vt:lpstr>
      <vt:lpstr>2-year (continued) Immediate Needs</vt:lpstr>
      <vt:lpstr>By end of Year 5</vt:lpstr>
      <vt:lpstr>By end of Year 10</vt:lpstr>
      <vt:lpstr>10-Year plan  Disclaimers</vt:lpstr>
      <vt:lpstr>Budget</vt:lpstr>
      <vt:lpstr>Budget Requested      Chief’s Vehicle</vt:lpstr>
      <vt:lpstr>Budget Requested</vt:lpstr>
      <vt:lpstr>Budget Proposal         Repair / Maintenance</vt:lpstr>
      <vt:lpstr>Budget Proposal</vt:lpstr>
      <vt:lpstr>Budget Proposal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Aaron Munn</dc:creator>
  <cp:lastModifiedBy>Aaron Munn</cp:lastModifiedBy>
  <cp:revision>9</cp:revision>
  <dcterms:created xsi:type="dcterms:W3CDTF">2024-07-11T21:57:13Z</dcterms:created>
  <dcterms:modified xsi:type="dcterms:W3CDTF">2024-07-12T20:05:57Z</dcterms:modified>
</cp:coreProperties>
</file>